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c5e97c5-54d3-e338-fbcf-509b3953fdb8}">
          <p14:sldIdLst>
            <p14:sldId id="256"/>
            <p14:sldId id="257"/>
          </p14:sldIdLst>
        </p14:section>
        <p14:section name="Method" id="{54e5ba36-cd55-6052-549f-ff7f1b1eed40}">
          <p14:sldIdLst>
            <p14:sldId id="258"/>
            <p14:sldId id="259"/>
            <p14:sldId id="260"/>
            <p14:sldId id="261"/>
            <p14:sldId id="262"/>
          </p14:sldIdLst>
        </p14:section>
        <p14:section name="Results" id="{b53b2369-491a-9c9f-e10f-398c43e242cd}">
          <p14:sldIdLst>
            <p14:sldId id="263"/>
            <p14:sldId id="264"/>
          </p14:sldIdLst>
        </p14:section>
        <p14:section name="Summary" id="{d7cf2602-c633-7559-719e-1843e1e6e3e2}">
          <p14:sldIdLst>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4A4763"/>
                </a:solidFill>
                <a:latin typeface="+mn-lt"/>
              </a:defRPr>
            </a:pPr>
            <a:r>
              <a:rPr sz="1200" b="0" i="0" u="none" strike="noStrike">
                <a:solidFill>
                  <a:srgbClr val="4A4763"/>
                </a:solidFill>
                <a:latin typeface="+mn-lt"/>
              </a:rPr>
              <a:t>Test accuracy (%)</a:t>
            </a:r>
          </a:p>
        </c:rich>
      </c:tx>
      <c:layout/>
      <c:overlay val="0"/>
    </c:title>
    <c:autoTitleDeleted val="0"/>
    <c:plotArea>
      <c:layout/>
      <c:barChart>
        <c:barDir val="bar"/>
        <c:grouping val="clustered"/>
        <c:varyColors val="0"/>
        <c:ser>
          <c:idx val="0"/>
          <c:order val="0"/>
          <c:tx>
            <c:strRef>
              <c:f>Sheet1!$B$1</c:f>
              <c:strCache>
                <c:ptCount val="1"/>
                <c:pt idx="0">
                  <c:v>Test accuracy (%)</c:v>
                </c:pt>
              </c:strCache>
            </c:strRef>
          </c:tx>
          <c:spPr>
            <a:solidFill>
              <a:srgbClr val="B9B4D6"/>
            </a:solidFill>
            <a:effectLst/>
          </c:spPr>
          <c:invertIfNegative val="0"/>
          <c:dLbls>
            <c:numFmt formatCode="0.0" sourceLinked="0"/>
            <c:txPr>
              <a:bodyPr/>
              <a:lstStyle/>
              <a:p>
                <a:pPr>
                  <a:defRPr b="0" i="0" strike="noStrike" sz="1200" u="none">
                    <a:solidFill>
                      <a:srgbClr val="14122B"/>
                    </a:solidFill>
                    <a:latin typeface="+mn-lt"/>
                  </a:defRPr>
                </a:pPr>
              </a:p>
            </c:txPr>
            <c:showLegendKey val="0"/>
            <c:showVal val="1"/>
            <c:showCatName val="0"/>
            <c:showSerName val="0"/>
            <c:showPercent val="0"/>
            <c:showBubbleSize val="0"/>
            <c:showLeaderLines val="0"/>
          </c:dLbls>
          <c:dPt>
            <c:idx val="0"/>
            <c:invertIfNegative val="0"/>
            <c:bubble3D val="0"/>
            <c:spPr>
              <a:solidFill>
                <a:srgbClr val="B9B4D6"/>
              </a:solidFill>
              <a:effectLst/>
            </c:spPr>
          </c:dPt>
          <c:dPt>
            <c:idx val="1"/>
            <c:invertIfNegative val="0"/>
            <c:bubble3D val="0"/>
            <c:spPr>
              <a:solidFill>
                <a:srgbClr val="6C4DE6"/>
              </a:solidFill>
              <a:effectLst/>
            </c:spPr>
          </c:dPt>
          <c:dPt>
            <c:idx val="2"/>
            <c:invertIfNegative val="0"/>
            <c:bubble3D val="0"/>
            <c:spPr>
              <a:solidFill>
                <a:srgbClr val="6C4DE6"/>
              </a:solidFill>
              <a:effectLst/>
            </c:spPr>
          </c:dPt>
          <c:dPt>
            <c:idx val="3"/>
            <c:invertIfNegative val="0"/>
            <c:bubble3D val="0"/>
            <c:spPr>
              <a:solidFill>
                <a:srgbClr val="2B2750"/>
              </a:solidFill>
              <a:effectLst/>
            </c:spPr>
          </c:dPt>
          <c:cat>
            <c:multiLvlStrRef>
              <c:f>Sheet1!$A$2:$A$5</c:f>
              <c:multiLvlStrCache>
                <c:ptCount val="4"/>
                <c:lvl>
                  <c:pt idx="0">
                    <c:v>Linear</c:v>
                  </c:pt>
                  <c:pt idx="1">
                    <c:v>Quantum, 1 layer</c:v>
                  </c:pt>
                  <c:pt idx="2">
                    <c:v>Quantum, 2 layers</c:v>
                  </c:pt>
                  <c:pt idx="3">
                    <c:v>Classical RBF</c:v>
                  </c:pt>
                </c:lvl>
              </c:multiLvlStrCache>
            </c:multiLvlStrRef>
          </c:cat>
          <c:val>
            <c:numRef>
              <c:f>Sheet1!$B$2:$B$5</c:f>
              <c:numCache>
                <c:formatCode>General</c:formatCode>
                <c:ptCount val="4"/>
                <c:pt idx="0">
                  <c:v>60</c:v>
                </c:pt>
                <c:pt idx="1">
                  <c:v>95</c:v>
                </c:pt>
                <c:pt idx="2">
                  <c:v>97.5</c:v>
                </c:pt>
                <c:pt idx="3">
                  <c:v>100</c:v>
                </c:pt>
              </c:numCache>
            </c:numRef>
          </c:val>
        </c:ser>
        <c:dLbls>
          <c:numFmt formatCode="0.0" sourceLinked="0"/>
          <c:txPr>
            <a:bodyPr/>
            <a:lstStyle/>
            <a:p>
              <a:pPr>
                <a:defRPr b="0" i="0" strike="noStrike" sz="1200" u="none">
                  <a:solidFill>
                    <a:srgbClr val="14122B"/>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4A4763"/>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9525" cap="flat">
              <a:solidFill>
                <a:srgbClr val="E6E3F3"/>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A4763"/>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The whole talk is one small example: a classifier whose similarity measure is computed by a two-qubit circuit.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task. Each point has two features. The label says which ring it is on. A linear classifier draws one straight line, so it cannot do better than a little over half.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support vector machine never needs the coordinates of the points, only how similar each pair is. That similarity function is the kernel. Changing the kernel changes the shape of the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pipeline is hybrid. Only the similarity measurement runs on the quantum device. Everything else is ordinary machine learning, which is why this is counted as a near-term use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ZZ feature map from Havlicek et al. Hadamards create a superposition, single-qubit phase gates write in each feature, and the two-qubit ZZ phase entangles them with a product of the features.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compare two points, encode the first, then undo the encoding of the second. If the points are alike the circuit returns to all zeros. The fraction of runs that give 00 is the kernel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overlap circuit for every pair of training points to fill the kernel matrix, then hand the matrix to a standard SVM solver. The picture shows that matrix with the points sorted by ring; its pattern is all the solver gets to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quantum kernel solves the task the straight line could not. The classical RBF kernel also solves it, slightly better. That is the honest reading of this experiment.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limits to state plainly. Researchers expect a benefit only when the feature map is hard to simulate classically and suits the data. A two-qubit map is trivially easy to simulate.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three points, then show the live demo on the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14122B"/>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188720"/>
            <a:ext cx="4846320" cy="1737360"/>
          </a:xfrm>
          <a:prstGeom prst="rect">
            <a:avLst/>
          </a:prstGeom>
          <a:noFill/>
          <a:ln/>
        </p:spPr>
        <p:txBody>
          <a:bodyPr wrap="square" rtlCol="0"/>
          <a:lstStyle>
            <a:lvl1pPr algn="l" indent="0" marL="0">
              <a:buNone/>
              <a:defRPr lang="en-US" sz="3800" b="1" dirty="0">
                <a:solidFill>
                  <a:schemeClr val="bg1"/>
                </a:solidFill>
              </a:defRPr>
            </a:lvl1pPr>
          </a:lstStyle>
          <a:p>
            <a:pPr algn="l" indent="0" marL="0">
              <a:buNone/>
            </a:pPr>
            <a:r>
              <a:rPr lang="en-US" sz="3800" b="1" dirty="0">
                <a:solidFill>
                  <a:schemeClr val="bg1"/>
                </a:solidFill>
              </a:rPr>
              <a:t>Title</a:t>
            </a:r>
            <a:endParaRPr lang="en-US" sz="3800" dirty="0"/>
          </a:p>
        </p:txBody>
      </p:sp>
      <p:sp>
        <p:nvSpPr>
          <p:cNvPr id="3" name="Text 0"/>
          <p:cNvSpPr/>
          <p:nvPr>
            <p:ph idx="101" type="body" hasCustomPrompt="1"/>
          </p:nvPr>
        </p:nvSpPr>
        <p:spPr>
          <a:xfrm>
            <a:off x="548640" y="3017520"/>
            <a:ext cx="4846320" cy="822960"/>
          </a:xfrm>
          <a:prstGeom prst="rect">
            <a:avLst/>
          </a:prstGeom>
          <a:noFill/>
          <a:ln/>
        </p:spPr>
        <p:txBody>
          <a:bodyPr wrap="square" rtlCol="0"/>
          <a:lstStyle>
            <a:lvl1pPr algn="l" indent="0" marL="0">
              <a:buNone/>
              <a:defRPr lang="en-US" sz="1600" dirty="0">
                <a:solidFill>
                  <a:schemeClr val="accent6"/>
                </a:solidFill>
              </a:defRPr>
            </a:lvl1pPr>
          </a:lstStyle>
          <a:p>
            <a:pPr algn="l" indent="0" marL="0">
              <a:buNone/>
            </a:pPr>
            <a:r>
              <a:rPr lang="en-US" sz="1600" dirty="0">
                <a:solidFill>
                  <a:schemeClr val="accent6"/>
                </a:solidFill>
              </a:rPr>
              <a:t>Subtitle</a:t>
            </a: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r>
              <a:rPr lang="en-US" sz="3200" b="1" dirty="0">
                <a:solidFill>
                  <a:schemeClr val="tx1"/>
                </a:solidFill>
              </a:rPr>
              <a:t>Title</a:t>
            </a:r>
            <a:endParaRPr lang="en-US" sz="3200" dirty="0"/>
          </a:p>
        </p:txBody>
      </p:sp>
      <p:sp>
        <p:nvSpPr>
          <p:cNvPr id="3" name="Text 0"/>
          <p:cNvSpPr/>
          <p:nvPr/>
        </p:nvSpPr>
        <p:spPr>
          <a:xfrm>
            <a:off x="457200" y="4754880"/>
            <a:ext cx="5486400" cy="228600"/>
          </a:xfrm>
          <a:prstGeom prst="rect">
            <a:avLst/>
          </a:prstGeom>
          <a:noFill/>
          <a:ln/>
        </p:spPr>
        <p:txBody>
          <a:bodyPr wrap="square" lIns="0" tIns="0" rIns="0" bIns="0" rtlCol="0" anchor="ctr"/>
          <a:lstStyle/>
          <a:p>
            <a:pPr indent="0" marL="0">
              <a:buNone/>
            </a:pPr>
            <a:r>
              <a:rPr lang="en-US" sz="1000" dirty="0">
                <a:solidFill>
                  <a:schemeClr val="accent6"/>
                </a:solidFill>
              </a:rPr>
              <a:t>Classifying data with a quantum kernel</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content">
    <p:bg>
      <p:bgPr>
        <a:solidFill>
          <a:srgbClr val="14122B"/>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rtlCol="0"/>
          <a:lstStyle>
            <a:lvl1pPr algn="l" indent="0" marL="0">
              <a:buNone/>
              <a:defRPr lang="en-US" sz="3200" b="1" dirty="0">
                <a:solidFill>
                  <a:schemeClr val="bg1"/>
                </a:solidFill>
              </a:defRPr>
            </a:lvl1pPr>
          </a:lstStyle>
          <a:p>
            <a:pPr algn="l" indent="0" marL="0">
              <a:buNone/>
            </a:pPr>
            <a:r>
              <a:rPr lang="en-US" sz="3200" b="1" dirty="0">
                <a:solidFill>
                  <a:schemeClr val="bg1"/>
                </a:solidFill>
              </a:rPr>
              <a:t>Title</a:t>
            </a:r>
            <a:endParaRPr lang="en-US" sz="3200" dirty="0"/>
          </a:p>
        </p:txBody>
      </p:sp>
      <p:sp>
        <p:nvSpPr>
          <p:cNvPr id="3" name="Text 0"/>
          <p:cNvSpPr/>
          <p:nvPr/>
        </p:nvSpPr>
        <p:spPr>
          <a:xfrm>
            <a:off x="457200" y="4754880"/>
            <a:ext cx="5486400" cy="228600"/>
          </a:xfrm>
          <a:prstGeom prst="rect">
            <a:avLst/>
          </a:prstGeom>
          <a:noFill/>
          <a:ln/>
        </p:spPr>
        <p:txBody>
          <a:bodyPr wrap="square" lIns="0" tIns="0" rIns="0" bIns="0" rtlCol="0" anchor="ctr"/>
          <a:lstStyle/>
          <a:p>
            <a:pPr indent="0" marL="0">
              <a:buNone/>
            </a:pPr>
            <a:r>
              <a:rPr lang="en-US" sz="1000" dirty="0">
                <a:solidFill>
                  <a:schemeClr val="accent6"/>
                </a:solidFill>
              </a:rPr>
              <a:t>Classifying data with a quantum kernel</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3.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image" Target="../media/image-8-1.png"/><Relationship Id="rId3" Type="http://schemas.openxmlformats.org/officeDocument/2006/relationships/slideLayout" Target="../slideLayouts/slideLayout3.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zanyanbu.github.io/quantum-kernel-classifier/" TargetMode="External"/><Relationship Id="rId2" Type="http://schemas.openxmlformats.org/officeDocument/2006/relationships/hyperlink" Target="https://zanyanbu.github.io/quantum-kernel-classifier/" TargetMode="External"/><Relationship Id="rId3" Type="http://schemas.openxmlformats.org/officeDocument/2006/relationships/slideLayout" Target="../slideLayouts/slideLayout4.xml"/><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188720"/>
            <a:ext cx="4846320" cy="1737360"/>
          </a:xfrm>
          <a:prstGeom prst="rect">
            <a:avLst/>
          </a:prstGeom>
          <a:noFill/>
          <a:ln/>
        </p:spPr>
        <p:txBody>
          <a:bodyPr wrap="square" lIns="0" tIns="0" rIns="0" bIns="0" rtlCol="0" anchor="t"/>
          <a:lstStyle/>
          <a:p>
            <a:pPr algn="l" indent="0" marL="0">
              <a:buNone/>
            </a:pPr>
            <a:r>
              <a:rPr lang="en-US" sz="3800" b="1" dirty="0">
                <a:solidFill>
                  <a:schemeClr val="bg1"/>
                </a:solidFill>
              </a:rPr>
              <a:t>Classifying data with a quantum kernel</a:t>
            </a:r>
            <a:endParaRPr lang="en-US" sz="3800" dirty="0"/>
          </a:p>
        </p:txBody>
      </p:sp>
      <p:sp>
        <p:nvSpPr>
          <p:cNvPr id="4" name="Text 0"/>
          <p:cNvSpPr/>
          <p:nvPr>
            <p:ph idx="101" type="body" hasCustomPrompt="1"/>
          </p:nvPr>
        </p:nvSpPr>
        <p:spPr>
          <a:xfrm>
            <a:off x="548640" y="3017520"/>
            <a:ext cx="4846320" cy="822960"/>
          </a:xfrm>
          <a:prstGeom prst="rect">
            <a:avLst/>
          </a:prstGeom>
          <a:noFill/>
          <a:ln/>
        </p:spPr>
        <p:txBody>
          <a:bodyPr wrap="square" lIns="0" tIns="0" rIns="0" bIns="0" rtlCol="0" anchor="t"/>
          <a:lstStyle/>
          <a:p>
            <a:pPr algn="l" indent="0" marL="0">
              <a:buNone/>
            </a:pPr>
            <a:r>
              <a:rPr lang="en-US" sz="1600" dirty="0">
                <a:solidFill>
                  <a:schemeClr val="accent6"/>
                </a:solidFill>
              </a:rPr>
              <a:t>A basic use case of quantum computing for machine learning</a:t>
            </a:r>
            <a:endParaRPr lang="en-US" sz="1600" dirty="0"/>
          </a:p>
        </p:txBody>
      </p:sp>
      <p:sp>
        <p:nvSpPr>
          <p:cNvPr id="5" name="Text 2"/>
          <p:cNvSpPr txBox="1"/>
          <p:nvPr/>
        </p:nvSpPr>
        <p:spPr>
          <a:xfrm>
            <a:off x="548640" y="4343400"/>
            <a:ext cx="5120640" cy="274320"/>
          </a:xfrm>
          <a:prstGeom prst="rect">
            <a:avLst/>
          </a:prstGeom>
          <a:noFill/>
          <a:ln/>
        </p:spPr>
        <p:txBody>
          <a:bodyPr wrap="square" lIns="0" tIns="0" rIns="0" bIns="0" rtlCol="0" anchor="t"/>
          <a:lstStyle/>
          <a:p>
            <a:pPr indent="0" marL="0">
              <a:buNone/>
            </a:pPr>
            <a:r>
              <a:rPr lang="en-US" sz="1200" dirty="0">
                <a:solidFill>
                  <a:schemeClr val="accent6"/>
                </a:solidFill>
              </a:rPr>
              <a:t>V. Anbuchelvan  ·  Quantum Machine Learning  ·  SRM IST</a:t>
            </a:r>
            <a:endParaRPr lang="en-US" sz="1200" dirty="0"/>
          </a:p>
        </p:txBody>
      </p:sp>
      <p:sp>
        <p:nvSpPr>
          <p:cNvPr id="6" name="Picture frame"/>
          <p:cNvSpPr/>
          <p:nvPr/>
        </p:nvSpPr>
        <p:spPr>
          <a:xfrm>
            <a:off x="5806440" y="914400"/>
            <a:ext cx="2880360" cy="2880360"/>
          </a:xfrm>
          <a:prstGeom prst="roundRect">
            <a:avLst>
              <a:gd name="adj" fmla="val 3175"/>
            </a:avLst>
          </a:prstGeom>
          <a:solidFill>
            <a:schemeClr val="bg1"/>
          </a:solidFill>
          <a:ln/>
        </p:spPr>
      </p:sp>
      <p:pic>
        <p:nvPicPr>
          <p:cNvPr id="7" name="Decision regions found by the quantum kernel classifier" descr="Decision regions found by the quantum kernel classifier">    </p:cNvPr>
          <p:cNvPicPr>
            <a:picLocks noChangeAspect="1"/>
          </p:cNvPicPr>
          <p:nvPr/>
        </p:nvPicPr>
        <p:blipFill>
          <a:blip r:embed="rId1"/>
          <a:stretch>
            <a:fillRect/>
          </a:stretch>
        </p:blipFill>
        <p:spPr>
          <a:xfrm>
            <a:off x="5897880" y="1005840"/>
            <a:ext cx="2697480" cy="2697480"/>
          </a:xfrm>
          <a:prstGeom prst="rect">
            <a:avLst/>
          </a:prstGeom>
        </p:spPr>
      </p:pic>
      <p:sp>
        <p:nvSpPr>
          <p:cNvPr id="8" name="Text 4"/>
          <p:cNvSpPr txBox="1"/>
          <p:nvPr/>
        </p:nvSpPr>
        <p:spPr>
          <a:xfrm>
            <a:off x="5806440" y="3886200"/>
            <a:ext cx="2880360" cy="457200"/>
          </a:xfrm>
          <a:prstGeom prst="rect">
            <a:avLst/>
          </a:prstGeom>
          <a:noFill/>
          <a:ln/>
        </p:spPr>
        <p:txBody>
          <a:bodyPr wrap="square" lIns="0" tIns="0" rIns="0" bIns="0" rtlCol="0" anchor="t"/>
          <a:lstStyle/>
          <a:p>
            <a:pPr indent="0" marL="0">
              <a:buNone/>
            </a:pPr>
            <a:r>
              <a:rPr lang="en-US" sz="1200" dirty="0">
                <a:solidFill>
                  <a:schemeClr val="accent6"/>
                </a:solidFill>
              </a:rPr>
              <a:t>What the classifier learns: two regions, one per ring</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lIns="0" tIns="0" rIns="0" bIns="0" rtlCol="0" anchor="ctr"/>
          <a:lstStyle/>
          <a:p>
            <a:pPr algn="l" indent="0" marL="0">
              <a:buNone/>
            </a:pPr>
            <a:r>
              <a:rPr lang="en-US" sz="3200" b="1" dirty="0">
                <a:solidFill>
                  <a:schemeClr val="tx1"/>
                </a:solidFill>
              </a:rPr>
              <a:t>Two rings that no straight line can split</a:t>
            </a:r>
            <a:endParaRPr lang="en-US" sz="3200" dirty="0"/>
          </a:p>
        </p:txBody>
      </p:sp>
      <p:pic>
        <p:nvPicPr>
          <p:cNvPr id="4" name="Scatter plot of the two rings" descr="Scatter plot of the two rings">    </p:cNvPr>
          <p:cNvPicPr>
            <a:picLocks noChangeAspect="1"/>
          </p:cNvPicPr>
          <p:nvPr/>
        </p:nvPicPr>
        <p:blipFill>
          <a:blip r:embed="rId1"/>
          <a:stretch>
            <a:fillRect/>
          </a:stretch>
        </p:blipFill>
        <p:spPr>
          <a:xfrm>
            <a:off x="457200" y="1234440"/>
            <a:ext cx="3154680" cy="3154680"/>
          </a:xfrm>
          <a:prstGeom prst="rect">
            <a:avLst/>
          </a:prstGeom>
        </p:spPr>
      </p:pic>
      <p:sp>
        <p:nvSpPr>
          <p:cNvPr id="5" name="Legend inner"/>
          <p:cNvSpPr/>
          <p:nvPr/>
        </p:nvSpPr>
        <p:spPr>
          <a:xfrm>
            <a:off x="457200" y="4489704"/>
            <a:ext cx="146304" cy="146304"/>
          </a:xfrm>
          <a:prstGeom prst="ellipse">
            <a:avLst/>
          </a:prstGeom>
          <a:solidFill>
            <a:schemeClr val="accent2"/>
          </a:solidFill>
          <a:ln/>
        </p:spPr>
      </p:sp>
      <p:sp>
        <p:nvSpPr>
          <p:cNvPr id="6" name="Text 2"/>
          <p:cNvSpPr txBox="1"/>
          <p:nvPr/>
        </p:nvSpPr>
        <p:spPr>
          <a:xfrm>
            <a:off x="676656" y="4453128"/>
            <a:ext cx="914400" cy="228600"/>
          </a:xfrm>
          <a:prstGeom prst="rect">
            <a:avLst/>
          </a:prstGeom>
          <a:noFill/>
          <a:ln/>
        </p:spPr>
        <p:txBody>
          <a:bodyPr wrap="square" lIns="0" tIns="0" rIns="0" bIns="0" rtlCol="0" anchor="t"/>
          <a:lstStyle/>
          <a:p>
            <a:pPr indent="0" marL="0">
              <a:buNone/>
            </a:pPr>
            <a:r>
              <a:rPr lang="en-US" sz="1200" dirty="0">
                <a:solidFill>
                  <a:schemeClr val="tx2"/>
                </a:solidFill>
              </a:rPr>
              <a:t>Inner ring</a:t>
            </a:r>
            <a:endParaRPr lang="en-US" sz="1200" dirty="0"/>
          </a:p>
        </p:txBody>
      </p:sp>
      <p:sp>
        <p:nvSpPr>
          <p:cNvPr id="7" name="Legend outer"/>
          <p:cNvSpPr/>
          <p:nvPr/>
        </p:nvSpPr>
        <p:spPr>
          <a:xfrm>
            <a:off x="1645920" y="4489704"/>
            <a:ext cx="146304" cy="146304"/>
          </a:xfrm>
          <a:prstGeom prst="ellipse">
            <a:avLst/>
          </a:prstGeom>
          <a:solidFill>
            <a:schemeClr val="accent3"/>
          </a:solidFill>
          <a:ln/>
        </p:spPr>
      </p:sp>
      <p:sp>
        <p:nvSpPr>
          <p:cNvPr id="8" name="Text 4"/>
          <p:cNvSpPr txBox="1"/>
          <p:nvPr/>
        </p:nvSpPr>
        <p:spPr>
          <a:xfrm>
            <a:off x="1865376" y="4453128"/>
            <a:ext cx="914400" cy="228600"/>
          </a:xfrm>
          <a:prstGeom prst="rect">
            <a:avLst/>
          </a:prstGeom>
          <a:noFill/>
          <a:ln/>
        </p:spPr>
        <p:txBody>
          <a:bodyPr wrap="square" lIns="0" tIns="0" rIns="0" bIns="0" rtlCol="0" anchor="t"/>
          <a:lstStyle/>
          <a:p>
            <a:pPr indent="0" marL="0">
              <a:buNone/>
            </a:pPr>
            <a:r>
              <a:rPr lang="en-US" sz="1200" dirty="0">
                <a:solidFill>
                  <a:schemeClr val="tx2"/>
                </a:solidFill>
              </a:rPr>
              <a:t>Outer ring</a:t>
            </a:r>
            <a:endParaRPr lang="en-US" sz="1200" dirty="0"/>
          </a:p>
        </p:txBody>
      </p:sp>
      <p:sp>
        <p:nvSpPr>
          <p:cNvPr id="9" name="Number 1"/>
          <p:cNvSpPr/>
          <p:nvPr/>
        </p:nvSpPr>
        <p:spPr>
          <a:xfrm>
            <a:off x="4114800" y="1325880"/>
            <a:ext cx="384048" cy="384048"/>
          </a:xfrm>
          <a:prstGeom prst="ellipse">
            <a:avLst/>
          </a:prstGeom>
          <a:solidFill>
            <a:schemeClr val="accent1"/>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10" name="Text 6"/>
          <p:cNvSpPr txBox="1"/>
          <p:nvPr/>
        </p:nvSpPr>
        <p:spPr>
          <a:xfrm>
            <a:off x="4663440" y="1307592"/>
            <a:ext cx="4023360" cy="292608"/>
          </a:xfrm>
          <a:prstGeom prst="rect">
            <a:avLst/>
          </a:prstGeom>
          <a:noFill/>
          <a:ln/>
        </p:spPr>
        <p:txBody>
          <a:bodyPr wrap="square" lIns="0" tIns="0" rIns="0" bIns="0" rtlCol="0" anchor="t"/>
          <a:lstStyle/>
          <a:p>
            <a:pPr indent="0" marL="0">
              <a:buNone/>
            </a:pPr>
            <a:r>
              <a:rPr lang="en-US" sz="1600" b="1" dirty="0">
                <a:solidFill>
                  <a:schemeClr val="tx1"/>
                </a:solidFill>
              </a:rPr>
              <a:t>120 points, two classes</a:t>
            </a:r>
            <a:endParaRPr lang="en-US" sz="1600" dirty="0"/>
          </a:p>
        </p:txBody>
      </p:sp>
      <p:sp>
        <p:nvSpPr>
          <p:cNvPr id="11" name="Text 7"/>
          <p:cNvSpPr txBox="1"/>
          <p:nvPr/>
        </p:nvSpPr>
        <p:spPr>
          <a:xfrm>
            <a:off x="4663440" y="1618488"/>
            <a:ext cx="4023360" cy="594360"/>
          </a:xfrm>
          <a:prstGeom prst="rect">
            <a:avLst/>
          </a:prstGeom>
          <a:noFill/>
          <a:ln/>
        </p:spPr>
        <p:txBody>
          <a:bodyPr wrap="square" lIns="0" tIns="0" rIns="0" bIns="0" rtlCol="0" anchor="t"/>
          <a:lstStyle/>
          <a:p>
            <a:pPr indent="0" marL="0">
              <a:buNone/>
            </a:pPr>
            <a:r>
              <a:rPr lang="en-US" sz="1400" dirty="0">
                <a:solidFill>
                  <a:schemeClr val="tx2"/>
                </a:solidFill>
              </a:rPr>
              <a:t>An inner ring and an outer ring. 80 points are used for training and 40 are held back for testing.</a:t>
            </a:r>
            <a:endParaRPr lang="en-US" sz="1400" dirty="0"/>
          </a:p>
        </p:txBody>
      </p:sp>
      <p:sp>
        <p:nvSpPr>
          <p:cNvPr id="12" name="Number 2"/>
          <p:cNvSpPr/>
          <p:nvPr/>
        </p:nvSpPr>
        <p:spPr>
          <a:xfrm>
            <a:off x="4114800" y="2377440"/>
            <a:ext cx="384048" cy="384048"/>
          </a:xfrm>
          <a:prstGeom prst="ellipse">
            <a:avLst/>
          </a:prstGeom>
          <a:solidFill>
            <a:schemeClr val="accent2"/>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3" name="Text 9"/>
          <p:cNvSpPr txBox="1"/>
          <p:nvPr/>
        </p:nvSpPr>
        <p:spPr>
          <a:xfrm>
            <a:off x="4663440" y="2359152"/>
            <a:ext cx="4023360" cy="292608"/>
          </a:xfrm>
          <a:prstGeom prst="rect">
            <a:avLst/>
          </a:prstGeom>
          <a:noFill/>
          <a:ln/>
        </p:spPr>
        <p:txBody>
          <a:bodyPr wrap="square" lIns="0" tIns="0" rIns="0" bIns="0" rtlCol="0" anchor="t"/>
          <a:lstStyle/>
          <a:p>
            <a:pPr indent="0" marL="0">
              <a:buNone/>
            </a:pPr>
            <a:r>
              <a:rPr lang="en-US" sz="1600" b="1" dirty="0">
                <a:solidFill>
                  <a:schemeClr val="tx1"/>
                </a:solidFill>
              </a:rPr>
              <a:t>Two features per point</a:t>
            </a:r>
            <a:endParaRPr lang="en-US" sz="1600" dirty="0"/>
          </a:p>
        </p:txBody>
      </p:sp>
      <p:sp>
        <p:nvSpPr>
          <p:cNvPr id="14" name="Text 10"/>
          <p:cNvSpPr txBox="1"/>
          <p:nvPr/>
        </p:nvSpPr>
        <p:spPr>
          <a:xfrm>
            <a:off x="4663440" y="2670048"/>
            <a:ext cx="4023360" cy="594360"/>
          </a:xfrm>
          <a:prstGeom prst="rect">
            <a:avLst/>
          </a:prstGeom>
          <a:noFill/>
          <a:ln/>
        </p:spPr>
        <p:txBody>
          <a:bodyPr wrap="square" lIns="0" tIns="0" rIns="0" bIns="0" rtlCol="0" anchor="t"/>
          <a:lstStyle/>
          <a:p>
            <a:pPr indent="0" marL="0">
              <a:buNone/>
            </a:pPr>
            <a:r>
              <a:rPr lang="en-US" sz="1400" dirty="0">
                <a:solidFill>
                  <a:schemeClr val="tx2"/>
                </a:solidFill>
              </a:rPr>
              <a:t>Both are scaled to the range 0 to π, so they can later be used directly as rotation angles.</a:t>
            </a:r>
            <a:endParaRPr lang="en-US" sz="1400" dirty="0"/>
          </a:p>
        </p:txBody>
      </p:sp>
      <p:sp>
        <p:nvSpPr>
          <p:cNvPr id="15" name="Number 3"/>
          <p:cNvSpPr/>
          <p:nvPr/>
        </p:nvSpPr>
        <p:spPr>
          <a:xfrm>
            <a:off x="4114800" y="3429000"/>
            <a:ext cx="384048" cy="384048"/>
          </a:xfrm>
          <a:prstGeom prst="ellipse">
            <a:avLst/>
          </a:prstGeom>
          <a:solidFill>
            <a:schemeClr val="accent3"/>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6" name="Text 12"/>
          <p:cNvSpPr txBox="1"/>
          <p:nvPr/>
        </p:nvSpPr>
        <p:spPr>
          <a:xfrm>
            <a:off x="4663440" y="3410712"/>
            <a:ext cx="4023360" cy="292608"/>
          </a:xfrm>
          <a:prstGeom prst="rect">
            <a:avLst/>
          </a:prstGeom>
          <a:noFill/>
          <a:ln/>
        </p:spPr>
        <p:txBody>
          <a:bodyPr wrap="square" lIns="0" tIns="0" rIns="0" bIns="0" rtlCol="0" anchor="t"/>
          <a:lstStyle/>
          <a:p>
            <a:pPr indent="0" marL="0">
              <a:buNone/>
            </a:pPr>
            <a:r>
              <a:rPr lang="en-US" sz="1600" b="1" dirty="0">
                <a:solidFill>
                  <a:schemeClr val="tx1"/>
                </a:solidFill>
              </a:rPr>
              <a:t>A straight line fails</a:t>
            </a:r>
            <a:endParaRPr lang="en-US" sz="1600" dirty="0"/>
          </a:p>
        </p:txBody>
      </p:sp>
      <p:sp>
        <p:nvSpPr>
          <p:cNvPr id="17" name="Text 13"/>
          <p:cNvSpPr txBox="1"/>
          <p:nvPr/>
        </p:nvSpPr>
        <p:spPr>
          <a:xfrm>
            <a:off x="4663440" y="3721608"/>
            <a:ext cx="4023360" cy="594360"/>
          </a:xfrm>
          <a:prstGeom prst="rect">
            <a:avLst/>
          </a:prstGeom>
          <a:noFill/>
          <a:ln/>
        </p:spPr>
        <p:txBody>
          <a:bodyPr wrap="square" lIns="0" tIns="0" rIns="0" bIns="0" rtlCol="0" anchor="t"/>
          <a:lstStyle/>
          <a:p>
            <a:pPr indent="0" marL="0">
              <a:buNone/>
            </a:pPr>
            <a:r>
              <a:rPr lang="en-US" sz="1400" dirty="0">
                <a:solidFill>
                  <a:schemeClr val="tx2"/>
                </a:solidFill>
              </a:rPr>
              <a:t>A linear support vector machine scores 60% on the test points, barely better than guessing.</a:t>
            </a:r>
            <a:endParaRPr lang="en-US" sz="14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lIns="0" tIns="0" rIns="0" bIns="0" rtlCol="0" anchor="ctr"/>
          <a:lstStyle/>
          <a:p>
            <a:pPr algn="l" indent="0" marL="0">
              <a:buNone/>
            </a:pPr>
            <a:r>
              <a:rPr lang="en-US" sz="3200" b="1" dirty="0">
                <a:solidFill>
                  <a:schemeClr val="tx1"/>
                </a:solidFill>
              </a:rPr>
              <a:t>The kernel idea</a:t>
            </a:r>
            <a:endParaRPr lang="en-US" sz="3200" dirty="0"/>
          </a:p>
        </p:txBody>
      </p:sp>
      <p:sp>
        <p:nvSpPr>
          <p:cNvPr id="4" name="Text 1"/>
          <p:cNvSpPr txBox="1"/>
          <p:nvPr/>
        </p:nvSpPr>
        <p:spPr>
          <a:xfrm>
            <a:off x="457200" y="1280160"/>
            <a:ext cx="3840480" cy="548640"/>
          </a:xfrm>
          <a:prstGeom prst="rect">
            <a:avLst/>
          </a:prstGeom>
          <a:noFill/>
          <a:ln/>
        </p:spPr>
        <p:txBody>
          <a:bodyPr wrap="square" lIns="0" tIns="0" rIns="0" bIns="0" rtlCol="0" anchor="t"/>
          <a:lstStyle/>
          <a:p>
            <a:pPr indent="0" marL="0">
              <a:buNone/>
            </a:pPr>
            <a:r>
              <a:rPr lang="en-US" sz="1500" dirty="0">
                <a:solidFill>
                  <a:schemeClr val="tx2"/>
                </a:solidFill>
              </a:rPr>
              <a:t>A support vector machine only ever asks one question about the data:</a:t>
            </a:r>
            <a:endParaRPr lang="en-US" sz="1500" dirty="0"/>
          </a:p>
        </p:txBody>
      </p:sp>
      <p:sp>
        <p:nvSpPr>
          <p:cNvPr id="5" name="Question card"/>
          <p:cNvSpPr/>
          <p:nvPr/>
        </p:nvSpPr>
        <p:spPr>
          <a:xfrm>
            <a:off x="457200" y="1920240"/>
            <a:ext cx="3840480" cy="868680"/>
          </a:xfrm>
          <a:prstGeom prst="roundRect">
            <a:avLst>
              <a:gd name="adj" fmla="val 8421"/>
            </a:avLst>
          </a:prstGeom>
          <a:solidFill>
            <a:schemeClr val="bg2"/>
          </a:solidFill>
          <a:ln/>
        </p:spPr>
      </p:sp>
      <p:sp>
        <p:nvSpPr>
          <p:cNvPr id="6" name="Text 3"/>
          <p:cNvSpPr txBox="1"/>
          <p:nvPr/>
        </p:nvSpPr>
        <p:spPr>
          <a:xfrm>
            <a:off x="640080" y="2011680"/>
            <a:ext cx="3474720" cy="365760"/>
          </a:xfrm>
          <a:prstGeom prst="rect">
            <a:avLst/>
          </a:prstGeom>
          <a:noFill/>
          <a:ln/>
        </p:spPr>
        <p:txBody>
          <a:bodyPr wrap="square" lIns="0" tIns="0" rIns="0" bIns="0" rtlCol="0" anchor="t"/>
          <a:lstStyle/>
          <a:p>
            <a:pPr indent="0" marL="0">
              <a:buNone/>
            </a:pPr>
            <a:r>
              <a:rPr lang="en-US" sz="1800" b="1" dirty="0">
                <a:solidFill>
                  <a:schemeClr val="tx1"/>
                </a:solidFill>
              </a:rPr>
              <a:t>How similar are x and y?</a:t>
            </a:r>
            <a:endParaRPr lang="en-US" sz="1800" dirty="0"/>
          </a:p>
        </p:txBody>
      </p:sp>
      <p:sp>
        <p:nvSpPr>
          <p:cNvPr id="7" name="Text 4"/>
          <p:cNvSpPr txBox="1"/>
          <p:nvPr/>
        </p:nvSpPr>
        <p:spPr>
          <a:xfrm>
            <a:off x="640080" y="2377440"/>
            <a:ext cx="3474720" cy="320040"/>
          </a:xfrm>
          <a:prstGeom prst="rect">
            <a:avLst/>
          </a:prstGeom>
          <a:noFill/>
          <a:ln/>
        </p:spPr>
        <p:txBody>
          <a:bodyPr wrap="square" lIns="0" tIns="0" rIns="0" bIns="0" rtlCol="0" anchor="t"/>
          <a:lstStyle/>
          <a:p>
            <a:pPr indent="0" marL="0">
              <a:buNone/>
            </a:pPr>
            <a:r>
              <a:rPr lang="en-US" sz="1400" dirty="0">
                <a:solidFill>
                  <a:schemeClr val="accent1"/>
                </a:solidFill>
                <a:latin typeface="Cambria Math" pitchFamily="34" charset="0"/>
                <a:ea typeface="Cambria Math" pitchFamily="34" charset="-122"/>
                <a:cs typeface="Cambria Math" pitchFamily="34" charset="-120"/>
              </a:rPr>
              <a:t>k(x, y)  = one number per pair of points</a:t>
            </a:r>
            <a:endParaRPr lang="en-US" sz="1400" dirty="0"/>
          </a:p>
        </p:txBody>
      </p:sp>
      <p:sp>
        <p:nvSpPr>
          <p:cNvPr id="8" name="Text 5"/>
          <p:cNvSpPr txBox="1"/>
          <p:nvPr/>
        </p:nvSpPr>
        <p:spPr>
          <a:xfrm>
            <a:off x="457200" y="2971800"/>
            <a:ext cx="3840480" cy="1371600"/>
          </a:xfrm>
          <a:prstGeom prst="rect">
            <a:avLst/>
          </a:prstGeom>
          <a:noFill/>
          <a:ln/>
        </p:spPr>
        <p:txBody>
          <a:bodyPr wrap="square" lIns="0" tIns="0" rIns="0" bIns="0" rtlCol="0" anchor="t"/>
          <a:lstStyle/>
          <a:p>
            <a:pPr indent="0" marL="0">
              <a:buNone/>
            </a:pPr>
            <a:r>
              <a:rPr lang="en-US" sz="1400" dirty="0">
                <a:solidFill>
                  <a:schemeClr val="tx2"/>
                </a:solidFill>
              </a:rPr>
              <a:t>Swap the similarity measure and the same algorithm draws a different boundary. A richer measure acts like lifting the data into a larger space where a flat cut is enough.</a:t>
            </a:r>
            <a:endParaRPr lang="en-US" sz="1400" dirty="0"/>
          </a:p>
        </p:txBody>
      </p:sp>
      <p:pic>
        <p:nvPicPr>
          <p:cNvPr id="9" name="Linear kernel regions on the test points" descr="Linear kernel regions on the test points">    </p:cNvPr>
          <p:cNvPicPr>
            <a:picLocks noChangeAspect="1"/>
          </p:cNvPicPr>
          <p:nvPr/>
        </p:nvPicPr>
        <p:blipFill>
          <a:blip r:embed="rId1"/>
          <a:stretch>
            <a:fillRect/>
          </a:stretch>
        </p:blipFill>
        <p:spPr>
          <a:xfrm>
            <a:off x="4663440" y="1280160"/>
            <a:ext cx="1874520" cy="1874520"/>
          </a:xfrm>
          <a:prstGeom prst="rect">
            <a:avLst/>
          </a:prstGeom>
        </p:spPr>
      </p:pic>
      <p:pic>
        <p:nvPicPr>
          <p:cNvPr id="10" name="Quantum kernel regions on the test points" descr="Quantum kernel regions on the test points">    </p:cNvPr>
          <p:cNvPicPr>
            <a:picLocks noChangeAspect="1"/>
          </p:cNvPicPr>
          <p:nvPr/>
        </p:nvPicPr>
        <p:blipFill>
          <a:blip r:embed="rId2"/>
          <a:stretch>
            <a:fillRect/>
          </a:stretch>
        </p:blipFill>
        <p:spPr>
          <a:xfrm>
            <a:off x="6812280" y="1280160"/>
            <a:ext cx="1874520" cy="1874520"/>
          </a:xfrm>
          <a:prstGeom prst="rect">
            <a:avLst/>
          </a:prstGeom>
        </p:spPr>
      </p:pic>
      <p:sp>
        <p:nvSpPr>
          <p:cNvPr id="11" name="Text 6"/>
          <p:cNvSpPr txBox="1"/>
          <p:nvPr/>
        </p:nvSpPr>
        <p:spPr>
          <a:xfrm>
            <a:off x="4663440" y="3246120"/>
            <a:ext cx="1874520" cy="274320"/>
          </a:xfrm>
          <a:prstGeom prst="rect">
            <a:avLst/>
          </a:prstGeom>
          <a:noFill/>
          <a:ln/>
        </p:spPr>
        <p:txBody>
          <a:bodyPr wrap="square" lIns="0" tIns="0" rIns="0" bIns="0" rtlCol="0" anchor="t"/>
          <a:lstStyle/>
          <a:p>
            <a:pPr indent="0" marL="0">
              <a:buNone/>
            </a:pPr>
            <a:r>
              <a:rPr lang="en-US" sz="1400" b="1" dirty="0">
                <a:solidFill>
                  <a:schemeClr val="tx1"/>
                </a:solidFill>
              </a:rPr>
              <a:t>Plain dot product</a:t>
            </a:r>
            <a:endParaRPr lang="en-US" sz="1400" dirty="0"/>
          </a:p>
        </p:txBody>
      </p:sp>
      <p:sp>
        <p:nvSpPr>
          <p:cNvPr id="12" name="Text 7"/>
          <p:cNvSpPr txBox="1"/>
          <p:nvPr/>
        </p:nvSpPr>
        <p:spPr>
          <a:xfrm>
            <a:off x="4663440" y="3520440"/>
            <a:ext cx="1874520" cy="274320"/>
          </a:xfrm>
          <a:prstGeom prst="rect">
            <a:avLst/>
          </a:prstGeom>
          <a:noFill/>
          <a:ln/>
        </p:spPr>
        <p:txBody>
          <a:bodyPr wrap="square" lIns="0" tIns="0" rIns="0" bIns="0" rtlCol="0" anchor="t"/>
          <a:lstStyle/>
          <a:p>
            <a:pPr indent="0" marL="0">
              <a:buNone/>
            </a:pPr>
            <a:r>
              <a:rPr lang="en-US" sz="1200" dirty="0">
                <a:solidFill>
                  <a:schemeClr val="tx2"/>
                </a:solidFill>
              </a:rPr>
              <a:t>60% on test points</a:t>
            </a:r>
            <a:endParaRPr lang="en-US" sz="1200" dirty="0"/>
          </a:p>
        </p:txBody>
      </p:sp>
      <p:sp>
        <p:nvSpPr>
          <p:cNvPr id="13" name="Text 8"/>
          <p:cNvSpPr txBox="1"/>
          <p:nvPr/>
        </p:nvSpPr>
        <p:spPr>
          <a:xfrm>
            <a:off x="6812280" y="3246120"/>
            <a:ext cx="1874520" cy="274320"/>
          </a:xfrm>
          <a:prstGeom prst="rect">
            <a:avLst/>
          </a:prstGeom>
          <a:noFill/>
          <a:ln/>
        </p:spPr>
        <p:txBody>
          <a:bodyPr wrap="square" lIns="0" tIns="0" rIns="0" bIns="0" rtlCol="0" anchor="t"/>
          <a:lstStyle/>
          <a:p>
            <a:pPr indent="0" marL="0">
              <a:buNone/>
            </a:pPr>
            <a:r>
              <a:rPr lang="en-US" sz="1400" b="1" dirty="0">
                <a:solidFill>
                  <a:schemeClr val="tx1"/>
                </a:solidFill>
              </a:rPr>
              <a:t>Richer kernel</a:t>
            </a:r>
            <a:endParaRPr lang="en-US" sz="1400" dirty="0"/>
          </a:p>
        </p:txBody>
      </p:sp>
      <p:sp>
        <p:nvSpPr>
          <p:cNvPr id="14" name="Text 9"/>
          <p:cNvSpPr txBox="1"/>
          <p:nvPr/>
        </p:nvSpPr>
        <p:spPr>
          <a:xfrm>
            <a:off x="6812280" y="3520440"/>
            <a:ext cx="1874520" cy="274320"/>
          </a:xfrm>
          <a:prstGeom prst="rect">
            <a:avLst/>
          </a:prstGeom>
          <a:noFill/>
          <a:ln/>
        </p:spPr>
        <p:txBody>
          <a:bodyPr wrap="square" lIns="0" tIns="0" rIns="0" bIns="0" rtlCol="0" anchor="t"/>
          <a:lstStyle/>
          <a:p>
            <a:pPr indent="0" marL="0">
              <a:buNone/>
            </a:pPr>
            <a:r>
              <a:rPr lang="en-US" sz="1200" dirty="0">
                <a:solidFill>
                  <a:schemeClr val="tx2"/>
                </a:solidFill>
              </a:rPr>
              <a:t>97.5% on test points</a:t>
            </a:r>
            <a:endParaRPr lang="en-US" sz="1200" dirty="0"/>
          </a:p>
        </p:txBody>
      </p:sp>
      <p:sp>
        <p:nvSpPr>
          <p:cNvPr id="15" name="Text 10"/>
          <p:cNvSpPr txBox="1"/>
          <p:nvPr/>
        </p:nvSpPr>
        <p:spPr>
          <a:xfrm>
            <a:off x="4663440" y="3931920"/>
            <a:ext cx="4023360" cy="274320"/>
          </a:xfrm>
          <a:prstGeom prst="rect">
            <a:avLst/>
          </a:prstGeom>
          <a:noFill/>
          <a:ln/>
        </p:spPr>
        <p:txBody>
          <a:bodyPr wrap="square" lIns="0" tIns="0" rIns="0" bIns="0" rtlCol="0" anchor="t"/>
          <a:lstStyle/>
          <a:p>
            <a:pPr indent="0" marL="0">
              <a:buNone/>
            </a:pPr>
            <a:r>
              <a:rPr lang="en-US" sz="1200" i="1" dirty="0">
                <a:solidFill>
                  <a:schemeClr val="tx2"/>
                </a:solidFill>
              </a:rPr>
              <a:t>Dark-ringed points are misclassified.</a:t>
            </a:r>
            <a:endParaRPr lang="en-US" sz="12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lIns="0" tIns="0" rIns="0" bIns="0" rtlCol="0" anchor="ctr"/>
          <a:lstStyle/>
          <a:p>
            <a:pPr algn="l" indent="0" marL="0">
              <a:buNone/>
            </a:pPr>
            <a:r>
              <a:rPr lang="en-US" sz="3200" b="1" dirty="0">
                <a:solidFill>
                  <a:schemeClr val="tx1"/>
                </a:solidFill>
              </a:rPr>
              <a:t>Where the quantum computer fits</a:t>
            </a:r>
            <a:endParaRPr lang="en-US" sz="3200" dirty="0"/>
          </a:p>
        </p:txBody>
      </p:sp>
      <p:sp>
        <p:nvSpPr>
          <p:cNvPr id="4" name="Step 1"/>
          <p:cNvSpPr/>
          <p:nvPr/>
        </p:nvSpPr>
        <p:spPr>
          <a:xfrm>
            <a:off x="457200" y="1371600"/>
            <a:ext cx="1828800" cy="2057400"/>
          </a:xfrm>
          <a:prstGeom prst="roundRect">
            <a:avLst>
              <a:gd name="adj" fmla="val 4000"/>
            </a:avLst>
          </a:prstGeom>
          <a:solidFill>
            <a:schemeClr val="bg2"/>
          </a:solidFill>
          <a:ln/>
        </p:spPr>
      </p:sp>
      <p:sp>
        <p:nvSpPr>
          <p:cNvPr id="5" name="Number 1"/>
          <p:cNvSpPr/>
          <p:nvPr/>
        </p:nvSpPr>
        <p:spPr>
          <a:xfrm>
            <a:off x="640080" y="1554480"/>
            <a:ext cx="384048" cy="384048"/>
          </a:xfrm>
          <a:prstGeom prst="ellipse">
            <a:avLst/>
          </a:prstGeom>
          <a:solidFill>
            <a:schemeClr val="accent5"/>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6" name="Text 3"/>
          <p:cNvSpPr txBox="1"/>
          <p:nvPr/>
        </p:nvSpPr>
        <p:spPr>
          <a:xfrm>
            <a:off x="640080" y="2057400"/>
            <a:ext cx="1463040" cy="320040"/>
          </a:xfrm>
          <a:prstGeom prst="rect">
            <a:avLst/>
          </a:prstGeom>
          <a:noFill/>
          <a:ln/>
        </p:spPr>
        <p:txBody>
          <a:bodyPr wrap="square" lIns="0" tIns="0" rIns="0" bIns="0" rtlCol="0" anchor="t"/>
          <a:lstStyle/>
          <a:p>
            <a:pPr indent="0" marL="0">
              <a:buNone/>
            </a:pPr>
            <a:r>
              <a:rPr lang="en-US" sz="1600" b="1" dirty="0">
                <a:solidFill>
                  <a:schemeClr val="tx1"/>
                </a:solidFill>
              </a:rPr>
              <a:t>Data</a:t>
            </a:r>
            <a:endParaRPr lang="en-US" sz="1600" dirty="0"/>
          </a:p>
        </p:txBody>
      </p:sp>
      <p:sp>
        <p:nvSpPr>
          <p:cNvPr id="7" name="Text 4"/>
          <p:cNvSpPr txBox="1"/>
          <p:nvPr/>
        </p:nvSpPr>
        <p:spPr>
          <a:xfrm>
            <a:off x="640080" y="2395728"/>
            <a:ext cx="1463040" cy="594360"/>
          </a:xfrm>
          <a:prstGeom prst="rect">
            <a:avLst/>
          </a:prstGeom>
          <a:noFill/>
          <a:ln/>
        </p:spPr>
        <p:txBody>
          <a:bodyPr wrap="square" lIns="0" tIns="0" rIns="0" bIns="0" rtlCol="0" anchor="t"/>
          <a:lstStyle/>
          <a:p>
            <a:pPr indent="0" marL="0">
              <a:buNone/>
            </a:pPr>
            <a:r>
              <a:rPr lang="en-US" sz="1300" dirty="0">
                <a:solidFill>
                  <a:schemeClr val="tx2"/>
                </a:solidFill>
              </a:rPr>
              <a:t>Two numbers for every point</a:t>
            </a:r>
            <a:endParaRPr lang="en-US" sz="1300" dirty="0"/>
          </a:p>
        </p:txBody>
      </p:sp>
      <p:sp>
        <p:nvSpPr>
          <p:cNvPr id="8" name="Text 5"/>
          <p:cNvSpPr txBox="1"/>
          <p:nvPr/>
        </p:nvSpPr>
        <p:spPr>
          <a:xfrm>
            <a:off x="640080" y="3090672"/>
            <a:ext cx="1463040" cy="228600"/>
          </a:xfrm>
          <a:prstGeom prst="rect">
            <a:avLst/>
          </a:prstGeom>
          <a:noFill/>
          <a:ln/>
        </p:spPr>
        <p:txBody>
          <a:bodyPr wrap="square" lIns="0" tIns="0" rIns="0" bIns="0" rtlCol="0" anchor="t"/>
          <a:lstStyle/>
          <a:p>
            <a:pPr indent="0" marL="0">
              <a:buNone/>
            </a:pPr>
            <a:r>
              <a:rPr lang="en-US" sz="1000" b="1" spc="200" kern="0" dirty="0">
                <a:solidFill>
                  <a:schemeClr val="accent5"/>
                </a:solidFill>
              </a:rPr>
              <a:t>CLASSICAL</a:t>
            </a:r>
            <a:endParaRPr lang="en-US" sz="1000" dirty="0"/>
          </a:p>
        </p:txBody>
      </p:sp>
      <p:sp>
        <p:nvSpPr>
          <p:cNvPr id="9" name="Text 6"/>
          <p:cNvSpPr txBox="1"/>
          <p:nvPr/>
        </p:nvSpPr>
        <p:spPr>
          <a:xfrm>
            <a:off x="2286000" y="2194560"/>
            <a:ext cx="301752" cy="365760"/>
          </a:xfrm>
          <a:prstGeom prst="rect">
            <a:avLst/>
          </a:prstGeom>
          <a:noFill/>
          <a:ln/>
        </p:spPr>
        <p:txBody>
          <a:bodyPr wrap="square" lIns="0" tIns="0" rIns="0" bIns="0" rtlCol="0" anchor="t"/>
          <a:lstStyle/>
          <a:p>
            <a:pPr algn="ctr" indent="0" marL="0">
              <a:buNone/>
            </a:pPr>
            <a:r>
              <a:rPr lang="en-US" sz="2000" dirty="0">
                <a:solidFill>
                  <a:schemeClr val="accent6"/>
                </a:solidFill>
              </a:rPr>
              <a:t>→</a:t>
            </a:r>
            <a:endParaRPr lang="en-US" sz="2000" dirty="0"/>
          </a:p>
        </p:txBody>
      </p:sp>
      <p:sp>
        <p:nvSpPr>
          <p:cNvPr id="10" name="Step 2"/>
          <p:cNvSpPr/>
          <p:nvPr/>
        </p:nvSpPr>
        <p:spPr>
          <a:xfrm>
            <a:off x="2587752" y="1371600"/>
            <a:ext cx="1828800" cy="2057400"/>
          </a:xfrm>
          <a:prstGeom prst="roundRect">
            <a:avLst>
              <a:gd name="adj" fmla="val 4000"/>
            </a:avLst>
          </a:prstGeom>
          <a:solidFill>
            <a:schemeClr val="bg2"/>
          </a:solidFill>
          <a:ln/>
        </p:spPr>
      </p:sp>
      <p:sp>
        <p:nvSpPr>
          <p:cNvPr id="11" name="Number 2"/>
          <p:cNvSpPr/>
          <p:nvPr/>
        </p:nvSpPr>
        <p:spPr>
          <a:xfrm>
            <a:off x="2770632" y="1554480"/>
            <a:ext cx="384048" cy="384048"/>
          </a:xfrm>
          <a:prstGeom prst="ellipse">
            <a:avLst/>
          </a:prstGeom>
          <a:solidFill>
            <a:schemeClr val="accent1"/>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2" name="Text 9"/>
          <p:cNvSpPr txBox="1"/>
          <p:nvPr/>
        </p:nvSpPr>
        <p:spPr>
          <a:xfrm>
            <a:off x="2770632" y="2057400"/>
            <a:ext cx="1463040" cy="320040"/>
          </a:xfrm>
          <a:prstGeom prst="rect">
            <a:avLst/>
          </a:prstGeom>
          <a:noFill/>
          <a:ln/>
        </p:spPr>
        <p:txBody>
          <a:bodyPr wrap="square" lIns="0" tIns="0" rIns="0" bIns="0" rtlCol="0" anchor="t"/>
          <a:lstStyle/>
          <a:p>
            <a:pPr indent="0" marL="0">
              <a:buNone/>
            </a:pPr>
            <a:r>
              <a:rPr lang="en-US" sz="1600" b="1" dirty="0">
                <a:solidFill>
                  <a:schemeClr val="tx1"/>
                </a:solidFill>
              </a:rPr>
              <a:t>Feature map</a:t>
            </a:r>
            <a:endParaRPr lang="en-US" sz="1600" dirty="0"/>
          </a:p>
        </p:txBody>
      </p:sp>
      <p:sp>
        <p:nvSpPr>
          <p:cNvPr id="13" name="Text 10"/>
          <p:cNvSpPr txBox="1"/>
          <p:nvPr/>
        </p:nvSpPr>
        <p:spPr>
          <a:xfrm>
            <a:off x="2770632" y="2395728"/>
            <a:ext cx="1463040" cy="594360"/>
          </a:xfrm>
          <a:prstGeom prst="rect">
            <a:avLst/>
          </a:prstGeom>
          <a:noFill/>
          <a:ln/>
        </p:spPr>
        <p:txBody>
          <a:bodyPr wrap="square" lIns="0" tIns="0" rIns="0" bIns="0" rtlCol="0" anchor="t"/>
          <a:lstStyle/>
          <a:p>
            <a:pPr indent="0" marL="0">
              <a:buNone/>
            </a:pPr>
            <a:r>
              <a:rPr lang="en-US" sz="1300" dirty="0">
                <a:solidFill>
                  <a:schemeClr val="tx2"/>
                </a:solidFill>
              </a:rPr>
              <a:t>A circuit turns a point into a quantum state</a:t>
            </a:r>
            <a:endParaRPr lang="en-US" sz="1300" dirty="0"/>
          </a:p>
        </p:txBody>
      </p:sp>
      <p:sp>
        <p:nvSpPr>
          <p:cNvPr id="14" name="Text 11"/>
          <p:cNvSpPr txBox="1"/>
          <p:nvPr/>
        </p:nvSpPr>
        <p:spPr>
          <a:xfrm>
            <a:off x="2770632" y="3090672"/>
            <a:ext cx="1463040" cy="228600"/>
          </a:xfrm>
          <a:prstGeom prst="rect">
            <a:avLst/>
          </a:prstGeom>
          <a:noFill/>
          <a:ln/>
        </p:spPr>
        <p:txBody>
          <a:bodyPr wrap="square" lIns="0" tIns="0" rIns="0" bIns="0" rtlCol="0" anchor="t"/>
          <a:lstStyle/>
          <a:p>
            <a:pPr indent="0" marL="0">
              <a:buNone/>
            </a:pPr>
            <a:r>
              <a:rPr lang="en-US" sz="1000" b="1" spc="200" kern="0" dirty="0">
                <a:solidFill>
                  <a:schemeClr val="accent1"/>
                </a:solidFill>
              </a:rPr>
              <a:t>QUANTUM</a:t>
            </a:r>
            <a:endParaRPr lang="en-US" sz="1000" dirty="0"/>
          </a:p>
        </p:txBody>
      </p:sp>
      <p:sp>
        <p:nvSpPr>
          <p:cNvPr id="15" name="Text 12"/>
          <p:cNvSpPr txBox="1"/>
          <p:nvPr/>
        </p:nvSpPr>
        <p:spPr>
          <a:xfrm>
            <a:off x="4416552" y="2194560"/>
            <a:ext cx="301752" cy="365760"/>
          </a:xfrm>
          <a:prstGeom prst="rect">
            <a:avLst/>
          </a:prstGeom>
          <a:noFill/>
          <a:ln/>
        </p:spPr>
        <p:txBody>
          <a:bodyPr wrap="square" lIns="0" tIns="0" rIns="0" bIns="0" rtlCol="0" anchor="t"/>
          <a:lstStyle/>
          <a:p>
            <a:pPr algn="ctr" indent="0" marL="0">
              <a:buNone/>
            </a:pPr>
            <a:r>
              <a:rPr lang="en-US" sz="2000" dirty="0">
                <a:solidFill>
                  <a:schemeClr val="accent6"/>
                </a:solidFill>
              </a:rPr>
              <a:t>→</a:t>
            </a:r>
            <a:endParaRPr lang="en-US" sz="2000" dirty="0"/>
          </a:p>
        </p:txBody>
      </p:sp>
      <p:sp>
        <p:nvSpPr>
          <p:cNvPr id="16" name="Step 3"/>
          <p:cNvSpPr/>
          <p:nvPr/>
        </p:nvSpPr>
        <p:spPr>
          <a:xfrm>
            <a:off x="4718304" y="1371600"/>
            <a:ext cx="1828800" cy="2057400"/>
          </a:xfrm>
          <a:prstGeom prst="roundRect">
            <a:avLst>
              <a:gd name="adj" fmla="val 4000"/>
            </a:avLst>
          </a:prstGeom>
          <a:solidFill>
            <a:schemeClr val="bg2"/>
          </a:solidFill>
          <a:ln/>
        </p:spPr>
      </p:sp>
      <p:sp>
        <p:nvSpPr>
          <p:cNvPr id="17" name="Number 3"/>
          <p:cNvSpPr/>
          <p:nvPr/>
        </p:nvSpPr>
        <p:spPr>
          <a:xfrm>
            <a:off x="4901184" y="1554480"/>
            <a:ext cx="384048" cy="384048"/>
          </a:xfrm>
          <a:prstGeom prst="ellipse">
            <a:avLst/>
          </a:prstGeom>
          <a:solidFill>
            <a:schemeClr val="accent1"/>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8" name="Text 15"/>
          <p:cNvSpPr txBox="1"/>
          <p:nvPr/>
        </p:nvSpPr>
        <p:spPr>
          <a:xfrm>
            <a:off x="4901184" y="2057400"/>
            <a:ext cx="1463040" cy="320040"/>
          </a:xfrm>
          <a:prstGeom prst="rect">
            <a:avLst/>
          </a:prstGeom>
          <a:noFill/>
          <a:ln/>
        </p:spPr>
        <p:txBody>
          <a:bodyPr wrap="square" lIns="0" tIns="0" rIns="0" bIns="0" rtlCol="0" anchor="t"/>
          <a:lstStyle/>
          <a:p>
            <a:pPr indent="0" marL="0">
              <a:buNone/>
            </a:pPr>
            <a:r>
              <a:rPr lang="en-US" sz="1600" b="1" dirty="0">
                <a:solidFill>
                  <a:schemeClr val="tx1"/>
                </a:solidFill>
              </a:rPr>
              <a:t>Kernel matrix</a:t>
            </a:r>
            <a:endParaRPr lang="en-US" sz="1600" dirty="0"/>
          </a:p>
        </p:txBody>
      </p:sp>
      <p:sp>
        <p:nvSpPr>
          <p:cNvPr id="19" name="Text 16"/>
          <p:cNvSpPr txBox="1"/>
          <p:nvPr/>
        </p:nvSpPr>
        <p:spPr>
          <a:xfrm>
            <a:off x="4901184" y="2395728"/>
            <a:ext cx="1463040" cy="594360"/>
          </a:xfrm>
          <a:prstGeom prst="rect">
            <a:avLst/>
          </a:prstGeom>
          <a:noFill/>
          <a:ln/>
        </p:spPr>
        <p:txBody>
          <a:bodyPr wrap="square" lIns="0" tIns="0" rIns="0" bIns="0" rtlCol="0" anchor="t"/>
          <a:lstStyle/>
          <a:p>
            <a:pPr indent="0" marL="0">
              <a:buNone/>
            </a:pPr>
            <a:r>
              <a:rPr lang="en-US" sz="1300" dirty="0">
                <a:solidFill>
                  <a:schemeClr val="tx2"/>
                </a:solidFill>
              </a:rPr>
              <a:t>Measure the overlap of every pair of states</a:t>
            </a:r>
            <a:endParaRPr lang="en-US" sz="1300" dirty="0"/>
          </a:p>
        </p:txBody>
      </p:sp>
      <p:sp>
        <p:nvSpPr>
          <p:cNvPr id="20" name="Text 17"/>
          <p:cNvSpPr txBox="1"/>
          <p:nvPr/>
        </p:nvSpPr>
        <p:spPr>
          <a:xfrm>
            <a:off x="4901184" y="3090672"/>
            <a:ext cx="1463040" cy="228600"/>
          </a:xfrm>
          <a:prstGeom prst="rect">
            <a:avLst/>
          </a:prstGeom>
          <a:noFill/>
          <a:ln/>
        </p:spPr>
        <p:txBody>
          <a:bodyPr wrap="square" lIns="0" tIns="0" rIns="0" bIns="0" rtlCol="0" anchor="t"/>
          <a:lstStyle/>
          <a:p>
            <a:pPr indent="0" marL="0">
              <a:buNone/>
            </a:pPr>
            <a:r>
              <a:rPr lang="en-US" sz="1000" b="1" spc="200" kern="0" dirty="0">
                <a:solidFill>
                  <a:schemeClr val="accent1"/>
                </a:solidFill>
              </a:rPr>
              <a:t>QUANTUM</a:t>
            </a:r>
            <a:endParaRPr lang="en-US" sz="1000" dirty="0"/>
          </a:p>
        </p:txBody>
      </p:sp>
      <p:sp>
        <p:nvSpPr>
          <p:cNvPr id="21" name="Text 18"/>
          <p:cNvSpPr txBox="1"/>
          <p:nvPr/>
        </p:nvSpPr>
        <p:spPr>
          <a:xfrm>
            <a:off x="6547104" y="2194560"/>
            <a:ext cx="301752" cy="365760"/>
          </a:xfrm>
          <a:prstGeom prst="rect">
            <a:avLst/>
          </a:prstGeom>
          <a:noFill/>
          <a:ln/>
        </p:spPr>
        <p:txBody>
          <a:bodyPr wrap="square" lIns="0" tIns="0" rIns="0" bIns="0" rtlCol="0" anchor="t"/>
          <a:lstStyle/>
          <a:p>
            <a:pPr algn="ctr" indent="0" marL="0">
              <a:buNone/>
            </a:pPr>
            <a:r>
              <a:rPr lang="en-US" sz="2000" dirty="0">
                <a:solidFill>
                  <a:schemeClr val="accent6"/>
                </a:solidFill>
              </a:rPr>
              <a:t>→</a:t>
            </a:r>
            <a:endParaRPr lang="en-US" sz="2000" dirty="0"/>
          </a:p>
        </p:txBody>
      </p:sp>
      <p:sp>
        <p:nvSpPr>
          <p:cNvPr id="22" name="Step 4"/>
          <p:cNvSpPr/>
          <p:nvPr/>
        </p:nvSpPr>
        <p:spPr>
          <a:xfrm>
            <a:off x="6848856" y="1371600"/>
            <a:ext cx="1828800" cy="2057400"/>
          </a:xfrm>
          <a:prstGeom prst="roundRect">
            <a:avLst>
              <a:gd name="adj" fmla="val 4000"/>
            </a:avLst>
          </a:prstGeom>
          <a:solidFill>
            <a:schemeClr val="bg2"/>
          </a:solidFill>
          <a:ln/>
        </p:spPr>
      </p:sp>
      <p:sp>
        <p:nvSpPr>
          <p:cNvPr id="23" name="Number 4"/>
          <p:cNvSpPr/>
          <p:nvPr/>
        </p:nvSpPr>
        <p:spPr>
          <a:xfrm>
            <a:off x="7031736" y="1554480"/>
            <a:ext cx="384048" cy="384048"/>
          </a:xfrm>
          <a:prstGeom prst="ellipse">
            <a:avLst/>
          </a:prstGeom>
          <a:solidFill>
            <a:schemeClr val="accent5"/>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24" name="Text 21"/>
          <p:cNvSpPr txBox="1"/>
          <p:nvPr/>
        </p:nvSpPr>
        <p:spPr>
          <a:xfrm>
            <a:off x="7031736" y="2057400"/>
            <a:ext cx="1463040" cy="320040"/>
          </a:xfrm>
          <a:prstGeom prst="rect">
            <a:avLst/>
          </a:prstGeom>
          <a:noFill/>
          <a:ln/>
        </p:spPr>
        <p:txBody>
          <a:bodyPr wrap="square" lIns="0" tIns="0" rIns="0" bIns="0" rtlCol="0" anchor="t"/>
          <a:lstStyle/>
          <a:p>
            <a:pPr indent="0" marL="0">
              <a:buNone/>
            </a:pPr>
            <a:r>
              <a:rPr lang="en-US" sz="1600" b="1" dirty="0">
                <a:solidFill>
                  <a:schemeClr val="tx1"/>
                </a:solidFill>
              </a:rPr>
              <a:t>SVM training</a:t>
            </a:r>
            <a:endParaRPr lang="en-US" sz="1600" dirty="0"/>
          </a:p>
        </p:txBody>
      </p:sp>
      <p:sp>
        <p:nvSpPr>
          <p:cNvPr id="25" name="Text 22"/>
          <p:cNvSpPr txBox="1"/>
          <p:nvPr/>
        </p:nvSpPr>
        <p:spPr>
          <a:xfrm>
            <a:off x="7031736" y="2395728"/>
            <a:ext cx="1463040" cy="594360"/>
          </a:xfrm>
          <a:prstGeom prst="rect">
            <a:avLst/>
          </a:prstGeom>
          <a:noFill/>
          <a:ln/>
        </p:spPr>
        <p:txBody>
          <a:bodyPr wrap="square" lIns="0" tIns="0" rIns="0" bIns="0" rtlCol="0" anchor="t"/>
          <a:lstStyle/>
          <a:p>
            <a:pPr indent="0" marL="0">
              <a:buNone/>
            </a:pPr>
            <a:r>
              <a:rPr lang="en-US" sz="1300" dirty="0">
                <a:solidFill>
                  <a:schemeClr val="tx2"/>
                </a:solidFill>
              </a:rPr>
              <a:t>Find the boundary from the matrix</a:t>
            </a:r>
            <a:endParaRPr lang="en-US" sz="1300" dirty="0"/>
          </a:p>
        </p:txBody>
      </p:sp>
      <p:sp>
        <p:nvSpPr>
          <p:cNvPr id="26" name="Text 23"/>
          <p:cNvSpPr txBox="1"/>
          <p:nvPr/>
        </p:nvSpPr>
        <p:spPr>
          <a:xfrm>
            <a:off x="7031736" y="3090672"/>
            <a:ext cx="1463040" cy="228600"/>
          </a:xfrm>
          <a:prstGeom prst="rect">
            <a:avLst/>
          </a:prstGeom>
          <a:noFill/>
          <a:ln/>
        </p:spPr>
        <p:txBody>
          <a:bodyPr wrap="square" lIns="0" tIns="0" rIns="0" bIns="0" rtlCol="0" anchor="t"/>
          <a:lstStyle/>
          <a:p>
            <a:pPr indent="0" marL="0">
              <a:buNone/>
            </a:pPr>
            <a:r>
              <a:rPr lang="en-US" sz="1000" b="1" spc="200" kern="0" dirty="0">
                <a:solidFill>
                  <a:schemeClr val="accent5"/>
                </a:solidFill>
              </a:rPr>
              <a:t>CLASSICAL</a:t>
            </a:r>
            <a:endParaRPr lang="en-US" sz="1000" dirty="0"/>
          </a:p>
        </p:txBody>
      </p:sp>
      <p:sp>
        <p:nvSpPr>
          <p:cNvPr id="27" name="Text 24"/>
          <p:cNvSpPr txBox="1"/>
          <p:nvPr/>
        </p:nvSpPr>
        <p:spPr>
          <a:xfrm>
            <a:off x="457200" y="3749040"/>
            <a:ext cx="8229600" cy="640080"/>
          </a:xfrm>
          <a:prstGeom prst="rect">
            <a:avLst/>
          </a:prstGeom>
          <a:noFill/>
          <a:ln/>
        </p:spPr>
        <p:txBody>
          <a:bodyPr wrap="square" lIns="0" tIns="0" rIns="0" bIns="0" rtlCol="0" anchor="t"/>
          <a:lstStyle/>
          <a:p>
            <a:pPr indent="0" marL="0">
              <a:buNone/>
            </a:pPr>
            <a:r>
              <a:rPr lang="en-US" sz="1500" dirty="0">
                <a:solidFill>
                  <a:schemeClr val="tx1"/>
                </a:solidFill>
              </a:rPr>
              <a:t>Only steps 2 and 3 use qubits. The circuit is shallow, so it can run on the small, noisy machines that exist today.</a:t>
            </a:r>
            <a:endParaRPr lang="en-US" sz="15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lIns="0" tIns="0" rIns="0" bIns="0" rtlCol="0" anchor="ctr"/>
          <a:lstStyle/>
          <a:p>
            <a:pPr algn="l" indent="0" marL="0">
              <a:buNone/>
            </a:pPr>
            <a:r>
              <a:rPr lang="en-US" sz="3200" b="1" dirty="0">
                <a:solidFill>
                  <a:schemeClr val="tx1"/>
                </a:solidFill>
              </a:rPr>
              <a:t>Encoding a point in two qubits</a:t>
            </a:r>
            <a:endParaRPr lang="en-US" sz="3200" dirty="0"/>
          </a:p>
        </p:txBody>
      </p:sp>
      <p:sp>
        <p:nvSpPr>
          <p:cNvPr id="4" name="Circuit panel"/>
          <p:cNvSpPr/>
          <p:nvPr/>
        </p:nvSpPr>
        <p:spPr>
          <a:xfrm>
            <a:off x="457200" y="1280160"/>
            <a:ext cx="5120640" cy="2331720"/>
          </a:xfrm>
          <a:prstGeom prst="roundRect">
            <a:avLst>
              <a:gd name="adj" fmla="val 3137"/>
            </a:avLst>
          </a:prstGeom>
          <a:solidFill>
            <a:schemeClr val="bg2"/>
          </a:solidFill>
          <a:ln/>
        </p:spPr>
      </p:sp>
      <p:sp>
        <p:nvSpPr>
          <p:cNvPr id="5" name="Text 2"/>
          <p:cNvSpPr txBox="1"/>
          <p:nvPr/>
        </p:nvSpPr>
        <p:spPr>
          <a:xfrm>
            <a:off x="640080" y="1709928"/>
            <a:ext cx="502920" cy="329184"/>
          </a:xfrm>
          <a:prstGeom prst="rect">
            <a:avLst/>
          </a:prstGeom>
          <a:noFill/>
          <a:ln/>
        </p:spPr>
        <p:txBody>
          <a:bodyPr wrap="square" lIns="0" tIns="0" rIns="0" bIns="0" rtlCol="0" anchor="ctr"/>
          <a:lstStyle/>
          <a:p>
            <a:pPr indent="0" marL="0">
              <a:buNone/>
            </a:pPr>
            <a:r>
              <a:rPr lang="en-US" sz="1600" dirty="0">
                <a:solidFill>
                  <a:schemeClr val="tx1"/>
                </a:solidFill>
                <a:latin typeface="Cambria Math" pitchFamily="34" charset="0"/>
                <a:ea typeface="Cambria Math" pitchFamily="34" charset="-122"/>
                <a:cs typeface="Cambria Math" pitchFamily="34" charset="-120"/>
              </a:rPr>
              <a:t>|0⟩</a:t>
            </a:r>
            <a:endParaRPr lang="en-US" sz="1600" dirty="0"/>
          </a:p>
        </p:txBody>
      </p:sp>
      <p:sp>
        <p:nvSpPr>
          <p:cNvPr id="6" name="Wire"/>
          <p:cNvSpPr/>
          <p:nvPr/>
        </p:nvSpPr>
        <p:spPr>
          <a:xfrm>
            <a:off x="1143000" y="1874520"/>
            <a:ext cx="4206240" cy="0"/>
          </a:xfrm>
          <a:prstGeom prst="line">
            <a:avLst/>
          </a:prstGeom>
          <a:noFill/>
          <a:ln w="19050">
            <a:solidFill>
              <a:schemeClr val="tx2"/>
            </a:solidFill>
            <a:prstDash val="solid"/>
          </a:ln>
        </p:spPr>
      </p:sp>
      <p:sp>
        <p:nvSpPr>
          <p:cNvPr id="7" name="Gate H"/>
          <p:cNvSpPr/>
          <p:nvPr/>
        </p:nvSpPr>
        <p:spPr>
          <a:xfrm>
            <a:off x="1371600" y="1627632"/>
            <a:ext cx="502920" cy="493776"/>
          </a:xfrm>
          <a:prstGeom prst="roundRect">
            <a:avLst>
              <a:gd name="adj" fmla="val 9259"/>
            </a:avLst>
          </a:prstGeom>
          <a:solidFill>
            <a:schemeClr val="accent5"/>
          </a:solidFill>
          <a:ln/>
        </p:spPr>
        <p:txBody>
          <a:bodyPr wrap="square" lIns="0" tIns="0" rIns="0" bIns="0" rtlCol="0" anchor="ctr"/>
          <a:lstStyle/>
          <a:p>
            <a:pPr algn="ctr" indent="0" marL="0">
              <a:buNone/>
            </a:pPr>
            <a:r>
              <a:rPr lang="en-US" sz="1400" b="1" dirty="0">
                <a:solidFill>
                  <a:schemeClr val="bg1"/>
                </a:solidFill>
                <a:latin typeface="Cambria Math" pitchFamily="34" charset="0"/>
                <a:ea typeface="Cambria Math" pitchFamily="34" charset="-122"/>
                <a:cs typeface="Cambria Math" pitchFamily="34" charset="-120"/>
              </a:rPr>
              <a:t>H</a:t>
            </a:r>
            <a:endParaRPr lang="en-US" sz="1400" dirty="0"/>
          </a:p>
        </p:txBody>
      </p:sp>
      <p:sp>
        <p:nvSpPr>
          <p:cNvPr id="8" name="Gate P(2x₁)"/>
          <p:cNvSpPr/>
          <p:nvPr/>
        </p:nvSpPr>
        <p:spPr>
          <a:xfrm>
            <a:off x="2148840" y="1627632"/>
            <a:ext cx="960120" cy="493776"/>
          </a:xfrm>
          <a:prstGeom prst="roundRect">
            <a:avLst>
              <a:gd name="adj" fmla="val 9259"/>
            </a:avLst>
          </a:prstGeom>
          <a:solidFill>
            <a:schemeClr val="accent2"/>
          </a:solidFill>
          <a:ln/>
        </p:spPr>
        <p:txBody>
          <a:bodyPr wrap="square" lIns="0" tIns="0" rIns="0" bIns="0" rtlCol="0" anchor="ctr"/>
          <a:lstStyle/>
          <a:p>
            <a:pPr algn="ctr" indent="0" marL="0">
              <a:buNone/>
            </a:pPr>
            <a:r>
              <a:rPr lang="en-US" sz="1300" b="1" dirty="0">
                <a:solidFill>
                  <a:schemeClr val="bg1"/>
                </a:solidFill>
                <a:latin typeface="Cambria Math" pitchFamily="34" charset="0"/>
                <a:ea typeface="Cambria Math" pitchFamily="34" charset="-122"/>
                <a:cs typeface="Cambria Math" pitchFamily="34" charset="-120"/>
              </a:rPr>
              <a:t>P(2x₁)</a:t>
            </a:r>
            <a:endParaRPr lang="en-US" sz="1300" dirty="0"/>
          </a:p>
        </p:txBody>
      </p:sp>
      <p:sp>
        <p:nvSpPr>
          <p:cNvPr id="9" name="Text 6"/>
          <p:cNvSpPr txBox="1"/>
          <p:nvPr/>
        </p:nvSpPr>
        <p:spPr>
          <a:xfrm>
            <a:off x="640080" y="2761488"/>
            <a:ext cx="502920" cy="329184"/>
          </a:xfrm>
          <a:prstGeom prst="rect">
            <a:avLst/>
          </a:prstGeom>
          <a:noFill/>
          <a:ln/>
        </p:spPr>
        <p:txBody>
          <a:bodyPr wrap="square" lIns="0" tIns="0" rIns="0" bIns="0" rtlCol="0" anchor="ctr"/>
          <a:lstStyle/>
          <a:p>
            <a:pPr indent="0" marL="0">
              <a:buNone/>
            </a:pPr>
            <a:r>
              <a:rPr lang="en-US" sz="1600" dirty="0">
                <a:solidFill>
                  <a:schemeClr val="tx1"/>
                </a:solidFill>
                <a:latin typeface="Cambria Math" pitchFamily="34" charset="0"/>
                <a:ea typeface="Cambria Math" pitchFamily="34" charset="-122"/>
                <a:cs typeface="Cambria Math" pitchFamily="34" charset="-120"/>
              </a:rPr>
              <a:t>|0⟩</a:t>
            </a:r>
            <a:endParaRPr lang="en-US" sz="1600" dirty="0"/>
          </a:p>
        </p:txBody>
      </p:sp>
      <p:sp>
        <p:nvSpPr>
          <p:cNvPr id="10" name="Wire"/>
          <p:cNvSpPr/>
          <p:nvPr/>
        </p:nvSpPr>
        <p:spPr>
          <a:xfrm>
            <a:off x="1143000" y="2926080"/>
            <a:ext cx="4206240" cy="0"/>
          </a:xfrm>
          <a:prstGeom prst="line">
            <a:avLst/>
          </a:prstGeom>
          <a:noFill/>
          <a:ln w="19050">
            <a:solidFill>
              <a:schemeClr val="tx2"/>
            </a:solidFill>
            <a:prstDash val="solid"/>
          </a:ln>
        </p:spPr>
      </p:sp>
      <p:sp>
        <p:nvSpPr>
          <p:cNvPr id="11" name="Gate H"/>
          <p:cNvSpPr/>
          <p:nvPr/>
        </p:nvSpPr>
        <p:spPr>
          <a:xfrm>
            <a:off x="1371600" y="2679192"/>
            <a:ext cx="502920" cy="493776"/>
          </a:xfrm>
          <a:prstGeom prst="roundRect">
            <a:avLst>
              <a:gd name="adj" fmla="val 9259"/>
            </a:avLst>
          </a:prstGeom>
          <a:solidFill>
            <a:schemeClr val="accent5"/>
          </a:solidFill>
          <a:ln/>
        </p:spPr>
        <p:txBody>
          <a:bodyPr wrap="square" lIns="0" tIns="0" rIns="0" bIns="0" rtlCol="0" anchor="ctr"/>
          <a:lstStyle/>
          <a:p>
            <a:pPr algn="ctr" indent="0" marL="0">
              <a:buNone/>
            </a:pPr>
            <a:r>
              <a:rPr lang="en-US" sz="1400" b="1" dirty="0">
                <a:solidFill>
                  <a:schemeClr val="bg1"/>
                </a:solidFill>
                <a:latin typeface="Cambria Math" pitchFamily="34" charset="0"/>
                <a:ea typeface="Cambria Math" pitchFamily="34" charset="-122"/>
                <a:cs typeface="Cambria Math" pitchFamily="34" charset="-120"/>
              </a:rPr>
              <a:t>H</a:t>
            </a:r>
            <a:endParaRPr lang="en-US" sz="1400" dirty="0"/>
          </a:p>
        </p:txBody>
      </p:sp>
      <p:sp>
        <p:nvSpPr>
          <p:cNvPr id="12" name="Gate P(2x₂)"/>
          <p:cNvSpPr/>
          <p:nvPr/>
        </p:nvSpPr>
        <p:spPr>
          <a:xfrm>
            <a:off x="2148840" y="2679192"/>
            <a:ext cx="960120" cy="493776"/>
          </a:xfrm>
          <a:prstGeom prst="roundRect">
            <a:avLst>
              <a:gd name="adj" fmla="val 9259"/>
            </a:avLst>
          </a:prstGeom>
          <a:solidFill>
            <a:schemeClr val="accent2"/>
          </a:solidFill>
          <a:ln/>
        </p:spPr>
        <p:txBody>
          <a:bodyPr wrap="square" lIns="0" tIns="0" rIns="0" bIns="0" rtlCol="0" anchor="ctr"/>
          <a:lstStyle/>
          <a:p>
            <a:pPr algn="ctr" indent="0" marL="0">
              <a:buNone/>
            </a:pPr>
            <a:r>
              <a:rPr lang="en-US" sz="1300" b="1" dirty="0">
                <a:solidFill>
                  <a:schemeClr val="bg1"/>
                </a:solidFill>
                <a:latin typeface="Cambria Math" pitchFamily="34" charset="0"/>
                <a:ea typeface="Cambria Math" pitchFamily="34" charset="-122"/>
                <a:cs typeface="Cambria Math" pitchFamily="34" charset="-120"/>
              </a:rPr>
              <a:t>P(2x₂)</a:t>
            </a:r>
            <a:endParaRPr lang="en-US" sz="1300" dirty="0"/>
          </a:p>
        </p:txBody>
      </p:sp>
      <p:sp>
        <p:nvSpPr>
          <p:cNvPr id="13" name="Gate ZZ (π−x₁)(π−x₂)"/>
          <p:cNvSpPr/>
          <p:nvPr/>
        </p:nvSpPr>
        <p:spPr>
          <a:xfrm>
            <a:off x="3429000" y="1627632"/>
            <a:ext cx="1600200" cy="1545336"/>
          </a:xfrm>
          <a:prstGeom prst="roundRect">
            <a:avLst>
              <a:gd name="adj" fmla="val 2959"/>
            </a:avLst>
          </a:prstGeom>
          <a:solidFill>
            <a:schemeClr val="accent1"/>
          </a:solidFill>
          <a:ln/>
        </p:spPr>
        <p:txBody>
          <a:bodyPr wrap="square" lIns="0" tIns="0" rIns="0" bIns="0" rtlCol="0" anchor="ctr"/>
          <a:lstStyle/>
          <a:p>
            <a:pPr algn="ctr" indent="0" marL="0">
              <a:buNone/>
            </a:pPr>
            <a:r>
              <a:rPr lang="en-US" sz="1300" b="1" dirty="0">
                <a:solidFill>
                  <a:schemeClr val="bg1"/>
                </a:solidFill>
                <a:latin typeface="Cambria Math" pitchFamily="34" charset="0"/>
                <a:ea typeface="Cambria Math" pitchFamily="34" charset="-122"/>
                <a:cs typeface="Cambria Math" pitchFamily="34" charset="-120"/>
              </a:rPr>
              <a:t>ZZ</a:t>
            </a:r>
            <a:endParaRPr lang="en-US" sz="1300" dirty="0"/>
          </a:p>
          <a:p>
            <a:pPr algn="ctr" indent="0" marL="0">
              <a:buNone/>
            </a:pPr>
            <a:r>
              <a:rPr lang="en-US" sz="1300" b="1" dirty="0">
                <a:solidFill>
                  <a:schemeClr val="bg1"/>
                </a:solidFill>
                <a:latin typeface="Cambria Math" pitchFamily="34" charset="0"/>
                <a:ea typeface="Cambria Math" pitchFamily="34" charset="-122"/>
                <a:cs typeface="Cambria Math" pitchFamily="34" charset="-120"/>
              </a:rPr>
              <a:t>(π−x₁)(π−x₂)</a:t>
            </a:r>
            <a:endParaRPr lang="en-US" sz="1300" dirty="0"/>
          </a:p>
        </p:txBody>
      </p:sp>
      <p:sp>
        <p:nvSpPr>
          <p:cNvPr id="14" name="Text 11"/>
          <p:cNvSpPr txBox="1"/>
          <p:nvPr/>
        </p:nvSpPr>
        <p:spPr>
          <a:xfrm>
            <a:off x="640080" y="3246120"/>
            <a:ext cx="4754880" cy="274320"/>
          </a:xfrm>
          <a:prstGeom prst="rect">
            <a:avLst/>
          </a:prstGeom>
          <a:noFill/>
          <a:ln/>
        </p:spPr>
        <p:txBody>
          <a:bodyPr wrap="square" lIns="0" tIns="0" rIns="0" bIns="0" rtlCol="0" anchor="t"/>
          <a:lstStyle/>
          <a:p>
            <a:pPr indent="0" marL="0">
              <a:buNone/>
            </a:pPr>
            <a:r>
              <a:rPr lang="en-US" sz="1200" dirty="0">
                <a:solidFill>
                  <a:schemeClr val="tx2"/>
                </a:solidFill>
              </a:rPr>
              <a:t>One layer of the feature map U(x)</a:t>
            </a:r>
            <a:endParaRPr lang="en-US" sz="1200" dirty="0"/>
          </a:p>
        </p:txBody>
      </p:sp>
      <p:sp>
        <p:nvSpPr>
          <p:cNvPr id="15" name="Number 1"/>
          <p:cNvSpPr/>
          <p:nvPr/>
        </p:nvSpPr>
        <p:spPr>
          <a:xfrm>
            <a:off x="5943600" y="1280160"/>
            <a:ext cx="384048" cy="384048"/>
          </a:xfrm>
          <a:prstGeom prst="ellipse">
            <a:avLst/>
          </a:prstGeom>
          <a:solidFill>
            <a:schemeClr val="accent5"/>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16" name="Text 13"/>
          <p:cNvSpPr txBox="1"/>
          <p:nvPr/>
        </p:nvSpPr>
        <p:spPr>
          <a:xfrm>
            <a:off x="6492240" y="1261872"/>
            <a:ext cx="2194560" cy="292608"/>
          </a:xfrm>
          <a:prstGeom prst="rect">
            <a:avLst/>
          </a:prstGeom>
          <a:noFill/>
          <a:ln/>
        </p:spPr>
        <p:txBody>
          <a:bodyPr wrap="square" lIns="0" tIns="0" rIns="0" bIns="0" rtlCol="0" anchor="t"/>
          <a:lstStyle/>
          <a:p>
            <a:pPr indent="0" marL="0">
              <a:buNone/>
            </a:pPr>
            <a:r>
              <a:rPr lang="en-US" sz="1600" b="1" dirty="0">
                <a:solidFill>
                  <a:schemeClr val="tx1"/>
                </a:solidFill>
              </a:rPr>
              <a:t>Superpose</a:t>
            </a:r>
            <a:endParaRPr lang="en-US" sz="1600" dirty="0"/>
          </a:p>
        </p:txBody>
      </p:sp>
      <p:sp>
        <p:nvSpPr>
          <p:cNvPr id="17" name="Text 14"/>
          <p:cNvSpPr txBox="1"/>
          <p:nvPr/>
        </p:nvSpPr>
        <p:spPr>
          <a:xfrm>
            <a:off x="6492240" y="1572768"/>
            <a:ext cx="2194560" cy="594360"/>
          </a:xfrm>
          <a:prstGeom prst="rect">
            <a:avLst/>
          </a:prstGeom>
          <a:noFill/>
          <a:ln/>
        </p:spPr>
        <p:txBody>
          <a:bodyPr wrap="square" lIns="0" tIns="0" rIns="0" bIns="0" rtlCol="0" anchor="t"/>
          <a:lstStyle/>
          <a:p>
            <a:pPr indent="0" marL="0">
              <a:buNone/>
            </a:pPr>
            <a:r>
              <a:rPr lang="en-US" sz="1400" dirty="0">
                <a:solidFill>
                  <a:schemeClr val="tx2"/>
                </a:solidFill>
              </a:rPr>
              <a:t>H puts each qubit in an equal mix of 0 and 1.</a:t>
            </a:r>
            <a:endParaRPr lang="en-US" sz="1400" dirty="0"/>
          </a:p>
        </p:txBody>
      </p:sp>
      <p:sp>
        <p:nvSpPr>
          <p:cNvPr id="18" name="Number 2"/>
          <p:cNvSpPr/>
          <p:nvPr/>
        </p:nvSpPr>
        <p:spPr>
          <a:xfrm>
            <a:off x="5943600" y="2103120"/>
            <a:ext cx="384048" cy="384048"/>
          </a:xfrm>
          <a:prstGeom prst="ellipse">
            <a:avLst/>
          </a:prstGeom>
          <a:solidFill>
            <a:schemeClr val="accent2"/>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9" name="Text 16"/>
          <p:cNvSpPr txBox="1"/>
          <p:nvPr/>
        </p:nvSpPr>
        <p:spPr>
          <a:xfrm>
            <a:off x="6492240" y="2084832"/>
            <a:ext cx="2194560" cy="292608"/>
          </a:xfrm>
          <a:prstGeom prst="rect">
            <a:avLst/>
          </a:prstGeom>
          <a:noFill/>
          <a:ln/>
        </p:spPr>
        <p:txBody>
          <a:bodyPr wrap="square" lIns="0" tIns="0" rIns="0" bIns="0" rtlCol="0" anchor="t"/>
          <a:lstStyle/>
          <a:p>
            <a:pPr indent="0" marL="0">
              <a:buNone/>
            </a:pPr>
            <a:r>
              <a:rPr lang="en-US" sz="1600" b="1" dirty="0">
                <a:solidFill>
                  <a:schemeClr val="tx1"/>
                </a:solidFill>
              </a:rPr>
              <a:t>Write the features</a:t>
            </a:r>
            <a:endParaRPr lang="en-US" sz="1600" dirty="0"/>
          </a:p>
        </p:txBody>
      </p:sp>
      <p:sp>
        <p:nvSpPr>
          <p:cNvPr id="20" name="Text 17"/>
          <p:cNvSpPr txBox="1"/>
          <p:nvPr/>
        </p:nvSpPr>
        <p:spPr>
          <a:xfrm>
            <a:off x="6492240" y="2395728"/>
            <a:ext cx="2194560" cy="594360"/>
          </a:xfrm>
          <a:prstGeom prst="rect">
            <a:avLst/>
          </a:prstGeom>
          <a:noFill/>
          <a:ln/>
        </p:spPr>
        <p:txBody>
          <a:bodyPr wrap="square" lIns="0" tIns="0" rIns="0" bIns="0" rtlCol="0" anchor="t"/>
          <a:lstStyle/>
          <a:p>
            <a:pPr indent="0" marL="0">
              <a:buNone/>
            </a:pPr>
            <a:r>
              <a:rPr lang="en-US" sz="1400" dirty="0">
                <a:solidFill>
                  <a:schemeClr val="tx2"/>
                </a:solidFill>
              </a:rPr>
              <a:t>x₁ and x₂ become phase angles.</a:t>
            </a:r>
            <a:endParaRPr lang="en-US" sz="1400" dirty="0"/>
          </a:p>
        </p:txBody>
      </p:sp>
      <p:sp>
        <p:nvSpPr>
          <p:cNvPr id="21" name="Number 3"/>
          <p:cNvSpPr/>
          <p:nvPr/>
        </p:nvSpPr>
        <p:spPr>
          <a:xfrm>
            <a:off x="5943600" y="2926080"/>
            <a:ext cx="384048" cy="384048"/>
          </a:xfrm>
          <a:prstGeom prst="ellipse">
            <a:avLst/>
          </a:prstGeom>
          <a:solidFill>
            <a:schemeClr val="accent1"/>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22" name="Text 19"/>
          <p:cNvSpPr txBox="1"/>
          <p:nvPr/>
        </p:nvSpPr>
        <p:spPr>
          <a:xfrm>
            <a:off x="6492240" y="2907792"/>
            <a:ext cx="2194560" cy="292608"/>
          </a:xfrm>
          <a:prstGeom prst="rect">
            <a:avLst/>
          </a:prstGeom>
          <a:noFill/>
          <a:ln/>
        </p:spPr>
        <p:txBody>
          <a:bodyPr wrap="square" lIns="0" tIns="0" rIns="0" bIns="0" rtlCol="0" anchor="t"/>
          <a:lstStyle/>
          <a:p>
            <a:pPr indent="0" marL="0">
              <a:buNone/>
            </a:pPr>
            <a:r>
              <a:rPr lang="en-US" sz="1600" b="1" dirty="0">
                <a:solidFill>
                  <a:schemeClr val="tx1"/>
                </a:solidFill>
              </a:rPr>
              <a:t>Entangle</a:t>
            </a:r>
            <a:endParaRPr lang="en-US" sz="1600" dirty="0"/>
          </a:p>
        </p:txBody>
      </p:sp>
      <p:sp>
        <p:nvSpPr>
          <p:cNvPr id="23" name="Text 20"/>
          <p:cNvSpPr txBox="1"/>
          <p:nvPr/>
        </p:nvSpPr>
        <p:spPr>
          <a:xfrm>
            <a:off x="6492240" y="3218688"/>
            <a:ext cx="2194560" cy="594360"/>
          </a:xfrm>
          <a:prstGeom prst="rect">
            <a:avLst/>
          </a:prstGeom>
          <a:noFill/>
          <a:ln/>
        </p:spPr>
        <p:txBody>
          <a:bodyPr wrap="square" lIns="0" tIns="0" rIns="0" bIns="0" rtlCol="0" anchor="t"/>
          <a:lstStyle/>
          <a:p>
            <a:pPr indent="0" marL="0">
              <a:buNone/>
            </a:pPr>
            <a:r>
              <a:rPr lang="en-US" sz="1400" dirty="0">
                <a:solidFill>
                  <a:schemeClr val="tx2"/>
                </a:solidFill>
              </a:rPr>
              <a:t>ZZ links the qubits using both features.</a:t>
            </a:r>
            <a:endParaRPr lang="en-US" sz="1400" dirty="0"/>
          </a:p>
        </p:txBody>
      </p:sp>
      <p:sp>
        <p:nvSpPr>
          <p:cNvPr id="24" name="Text 21"/>
          <p:cNvSpPr txBox="1"/>
          <p:nvPr/>
        </p:nvSpPr>
        <p:spPr>
          <a:xfrm>
            <a:off x="457200" y="4023360"/>
            <a:ext cx="8229600" cy="548640"/>
          </a:xfrm>
          <a:prstGeom prst="rect">
            <a:avLst/>
          </a:prstGeom>
          <a:noFill/>
          <a:ln/>
        </p:spPr>
        <p:txBody>
          <a:bodyPr wrap="square" lIns="0" tIns="0" rIns="0" bIns="0" rtlCol="0" anchor="t"/>
          <a:lstStyle/>
          <a:p>
            <a:pPr indent="0" marL="0">
              <a:buNone/>
            </a:pPr>
            <a:r>
              <a:rPr lang="en-US" sz="1400" b="1" dirty="0">
                <a:solidFill>
                  <a:schemeClr val="accent1"/>
                </a:solidFill>
                <a:latin typeface="Cambria Math" pitchFamily="34" charset="0"/>
                <a:ea typeface="Cambria Math" pitchFamily="34" charset="-122"/>
                <a:cs typeface="Cambria Math" pitchFamily="34" charset="-120"/>
              </a:rPr>
              <a:t>|φ(x)⟩ = U(x)|00⟩</a:t>
            </a:r>
            <a:pPr indent="0" marL="0">
              <a:buNone/>
            </a:pPr>
            <a:r>
              <a:rPr lang="en-US" sz="1400" dirty="0">
                <a:solidFill>
                  <a:schemeClr val="tx2"/>
                </a:solidFill>
              </a:rPr>
              <a:t>    The point is now a state in a 4-dimensional space. Repeating the layer makes the map richer.</a:t>
            </a:r>
            <a:endParaRPr lang="en-US" sz="14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lIns="0" tIns="0" rIns="0" bIns="0" rtlCol="0" anchor="ctr"/>
          <a:lstStyle/>
          <a:p>
            <a:pPr algn="l" indent="0" marL="0">
              <a:buNone/>
            </a:pPr>
            <a:r>
              <a:rPr lang="en-US" sz="3200" b="1" dirty="0">
                <a:solidFill>
                  <a:schemeClr val="tx1"/>
                </a:solidFill>
              </a:rPr>
              <a:t>Similarity is a measurement</a:t>
            </a:r>
            <a:endParaRPr lang="en-US" sz="3200" dirty="0"/>
          </a:p>
        </p:txBody>
      </p:sp>
      <p:sp>
        <p:nvSpPr>
          <p:cNvPr id="4" name="Circuit panel"/>
          <p:cNvSpPr/>
          <p:nvPr/>
        </p:nvSpPr>
        <p:spPr>
          <a:xfrm>
            <a:off x="457200" y="1280160"/>
            <a:ext cx="5120640" cy="2331720"/>
          </a:xfrm>
          <a:prstGeom prst="roundRect">
            <a:avLst>
              <a:gd name="adj" fmla="val 3137"/>
            </a:avLst>
          </a:prstGeom>
          <a:solidFill>
            <a:schemeClr val="bg2"/>
          </a:solidFill>
          <a:ln/>
        </p:spPr>
      </p:sp>
      <p:sp>
        <p:nvSpPr>
          <p:cNvPr id="5" name="Text 2"/>
          <p:cNvSpPr txBox="1"/>
          <p:nvPr/>
        </p:nvSpPr>
        <p:spPr>
          <a:xfrm>
            <a:off x="640080" y="1709928"/>
            <a:ext cx="502920" cy="329184"/>
          </a:xfrm>
          <a:prstGeom prst="rect">
            <a:avLst/>
          </a:prstGeom>
          <a:noFill/>
          <a:ln/>
        </p:spPr>
        <p:txBody>
          <a:bodyPr wrap="square" lIns="0" tIns="0" rIns="0" bIns="0" rtlCol="0" anchor="ctr"/>
          <a:lstStyle/>
          <a:p>
            <a:pPr indent="0" marL="0">
              <a:buNone/>
            </a:pPr>
            <a:r>
              <a:rPr lang="en-US" sz="1600" dirty="0">
                <a:solidFill>
                  <a:schemeClr val="tx1"/>
                </a:solidFill>
                <a:latin typeface="Cambria Math" pitchFamily="34" charset="0"/>
                <a:ea typeface="Cambria Math" pitchFamily="34" charset="-122"/>
                <a:cs typeface="Cambria Math" pitchFamily="34" charset="-120"/>
              </a:rPr>
              <a:t>|0⟩</a:t>
            </a:r>
            <a:endParaRPr lang="en-US" sz="1600" dirty="0"/>
          </a:p>
        </p:txBody>
      </p:sp>
      <p:sp>
        <p:nvSpPr>
          <p:cNvPr id="6" name="Wire"/>
          <p:cNvSpPr/>
          <p:nvPr/>
        </p:nvSpPr>
        <p:spPr>
          <a:xfrm>
            <a:off x="1143000" y="1874520"/>
            <a:ext cx="4206240" cy="0"/>
          </a:xfrm>
          <a:prstGeom prst="line">
            <a:avLst/>
          </a:prstGeom>
          <a:noFill/>
          <a:ln w="19050">
            <a:solidFill>
              <a:schemeClr val="tx2"/>
            </a:solidFill>
            <a:prstDash val="solid"/>
          </a:ln>
        </p:spPr>
      </p:sp>
      <p:sp>
        <p:nvSpPr>
          <p:cNvPr id="7" name="Gate M"/>
          <p:cNvSpPr/>
          <p:nvPr/>
        </p:nvSpPr>
        <p:spPr>
          <a:xfrm>
            <a:off x="4526280" y="1627632"/>
            <a:ext cx="548640" cy="493776"/>
          </a:xfrm>
          <a:prstGeom prst="roundRect">
            <a:avLst>
              <a:gd name="adj" fmla="val 9259"/>
            </a:avLst>
          </a:prstGeom>
          <a:solidFill>
            <a:schemeClr val="accent5"/>
          </a:solidFill>
          <a:ln/>
        </p:spPr>
        <p:txBody>
          <a:bodyPr wrap="square" lIns="0" tIns="0" rIns="0" bIns="0" rtlCol="0" anchor="ctr"/>
          <a:lstStyle/>
          <a:p>
            <a:pPr algn="ctr" indent="0" marL="0">
              <a:buNone/>
            </a:pPr>
            <a:r>
              <a:rPr lang="en-US" sz="1400" b="1" dirty="0">
                <a:solidFill>
                  <a:schemeClr val="bg1"/>
                </a:solidFill>
                <a:latin typeface="Cambria Math" pitchFamily="34" charset="0"/>
                <a:ea typeface="Cambria Math" pitchFamily="34" charset="-122"/>
                <a:cs typeface="Cambria Math" pitchFamily="34" charset="-120"/>
              </a:rPr>
              <a:t>M</a:t>
            </a:r>
            <a:endParaRPr lang="en-US" sz="1400" dirty="0"/>
          </a:p>
        </p:txBody>
      </p:sp>
      <p:sp>
        <p:nvSpPr>
          <p:cNvPr id="8" name="Text 5"/>
          <p:cNvSpPr txBox="1"/>
          <p:nvPr/>
        </p:nvSpPr>
        <p:spPr>
          <a:xfrm>
            <a:off x="640080" y="2761488"/>
            <a:ext cx="502920" cy="329184"/>
          </a:xfrm>
          <a:prstGeom prst="rect">
            <a:avLst/>
          </a:prstGeom>
          <a:noFill/>
          <a:ln/>
        </p:spPr>
        <p:txBody>
          <a:bodyPr wrap="square" lIns="0" tIns="0" rIns="0" bIns="0" rtlCol="0" anchor="ctr"/>
          <a:lstStyle/>
          <a:p>
            <a:pPr indent="0" marL="0">
              <a:buNone/>
            </a:pPr>
            <a:r>
              <a:rPr lang="en-US" sz="1600" dirty="0">
                <a:solidFill>
                  <a:schemeClr val="tx1"/>
                </a:solidFill>
                <a:latin typeface="Cambria Math" pitchFamily="34" charset="0"/>
                <a:ea typeface="Cambria Math" pitchFamily="34" charset="-122"/>
                <a:cs typeface="Cambria Math" pitchFamily="34" charset="-120"/>
              </a:rPr>
              <a:t>|0⟩</a:t>
            </a:r>
            <a:endParaRPr lang="en-US" sz="1600" dirty="0"/>
          </a:p>
        </p:txBody>
      </p:sp>
      <p:sp>
        <p:nvSpPr>
          <p:cNvPr id="9" name="Wire"/>
          <p:cNvSpPr/>
          <p:nvPr/>
        </p:nvSpPr>
        <p:spPr>
          <a:xfrm>
            <a:off x="1143000" y="2926080"/>
            <a:ext cx="4206240" cy="0"/>
          </a:xfrm>
          <a:prstGeom prst="line">
            <a:avLst/>
          </a:prstGeom>
          <a:noFill/>
          <a:ln w="19050">
            <a:solidFill>
              <a:schemeClr val="tx2"/>
            </a:solidFill>
            <a:prstDash val="solid"/>
          </a:ln>
        </p:spPr>
      </p:sp>
      <p:sp>
        <p:nvSpPr>
          <p:cNvPr id="10" name="Gate M"/>
          <p:cNvSpPr/>
          <p:nvPr/>
        </p:nvSpPr>
        <p:spPr>
          <a:xfrm>
            <a:off x="4526280" y="2679192"/>
            <a:ext cx="548640" cy="493776"/>
          </a:xfrm>
          <a:prstGeom prst="roundRect">
            <a:avLst>
              <a:gd name="adj" fmla="val 9259"/>
            </a:avLst>
          </a:prstGeom>
          <a:solidFill>
            <a:schemeClr val="accent5"/>
          </a:solidFill>
          <a:ln/>
        </p:spPr>
        <p:txBody>
          <a:bodyPr wrap="square" lIns="0" tIns="0" rIns="0" bIns="0" rtlCol="0" anchor="ctr"/>
          <a:lstStyle/>
          <a:p>
            <a:pPr algn="ctr" indent="0" marL="0">
              <a:buNone/>
            </a:pPr>
            <a:r>
              <a:rPr lang="en-US" sz="1400" b="1" dirty="0">
                <a:solidFill>
                  <a:schemeClr val="bg1"/>
                </a:solidFill>
                <a:latin typeface="Cambria Math" pitchFamily="34" charset="0"/>
                <a:ea typeface="Cambria Math" pitchFamily="34" charset="-122"/>
                <a:cs typeface="Cambria Math" pitchFamily="34" charset="-120"/>
              </a:rPr>
              <a:t>M</a:t>
            </a:r>
            <a:endParaRPr lang="en-US" sz="1400" dirty="0"/>
          </a:p>
        </p:txBody>
      </p:sp>
      <p:sp>
        <p:nvSpPr>
          <p:cNvPr id="11" name="Gate U(x)"/>
          <p:cNvSpPr/>
          <p:nvPr/>
        </p:nvSpPr>
        <p:spPr>
          <a:xfrm>
            <a:off x="1463040" y="1627632"/>
            <a:ext cx="1234440" cy="1545336"/>
          </a:xfrm>
          <a:prstGeom prst="roundRect">
            <a:avLst>
              <a:gd name="adj" fmla="val 3704"/>
            </a:avLst>
          </a:prstGeom>
          <a:solidFill>
            <a:schemeClr val="accent1"/>
          </a:solidFill>
          <a:ln/>
        </p:spPr>
        <p:txBody>
          <a:bodyPr wrap="square" lIns="0" tIns="0" rIns="0" bIns="0" rtlCol="0" anchor="ctr"/>
          <a:lstStyle/>
          <a:p>
            <a:pPr algn="ctr" indent="0" marL="0">
              <a:buNone/>
            </a:pPr>
            <a:r>
              <a:rPr lang="en-US" sz="1800" b="1" dirty="0">
                <a:solidFill>
                  <a:schemeClr val="bg1"/>
                </a:solidFill>
                <a:latin typeface="Cambria Math" pitchFamily="34" charset="0"/>
                <a:ea typeface="Cambria Math" pitchFamily="34" charset="-122"/>
                <a:cs typeface="Cambria Math" pitchFamily="34" charset="-120"/>
              </a:rPr>
              <a:t>U(x)</a:t>
            </a:r>
            <a:endParaRPr lang="en-US" sz="1800" dirty="0"/>
          </a:p>
        </p:txBody>
      </p:sp>
      <p:sp>
        <p:nvSpPr>
          <p:cNvPr id="12" name="Gate U†(y)"/>
          <p:cNvSpPr/>
          <p:nvPr/>
        </p:nvSpPr>
        <p:spPr>
          <a:xfrm>
            <a:off x="2971800" y="1627632"/>
            <a:ext cx="1234440" cy="1545336"/>
          </a:xfrm>
          <a:prstGeom prst="roundRect">
            <a:avLst>
              <a:gd name="adj" fmla="val 3704"/>
            </a:avLst>
          </a:prstGeom>
          <a:solidFill>
            <a:schemeClr val="accent4"/>
          </a:solidFill>
          <a:ln/>
        </p:spPr>
        <p:txBody>
          <a:bodyPr wrap="square" lIns="0" tIns="0" rIns="0" bIns="0" rtlCol="0" anchor="ctr"/>
          <a:lstStyle/>
          <a:p>
            <a:pPr algn="ctr" indent="0" marL="0">
              <a:buNone/>
            </a:pPr>
            <a:r>
              <a:rPr lang="en-US" sz="1800" b="1" dirty="0">
                <a:solidFill>
                  <a:schemeClr val="bg1"/>
                </a:solidFill>
                <a:latin typeface="Cambria Math" pitchFamily="34" charset="0"/>
                <a:ea typeface="Cambria Math" pitchFamily="34" charset="-122"/>
                <a:cs typeface="Cambria Math" pitchFamily="34" charset="-120"/>
              </a:rPr>
              <a:t>U†(y)</a:t>
            </a:r>
            <a:endParaRPr lang="en-US" sz="1800" dirty="0"/>
          </a:p>
        </p:txBody>
      </p:sp>
      <p:sp>
        <p:nvSpPr>
          <p:cNvPr id="13" name="Text 10"/>
          <p:cNvSpPr txBox="1"/>
          <p:nvPr/>
        </p:nvSpPr>
        <p:spPr>
          <a:xfrm>
            <a:off x="640080" y="3246120"/>
            <a:ext cx="4754880" cy="274320"/>
          </a:xfrm>
          <a:prstGeom prst="rect">
            <a:avLst/>
          </a:prstGeom>
          <a:noFill/>
          <a:ln/>
        </p:spPr>
        <p:txBody>
          <a:bodyPr wrap="square" lIns="0" tIns="0" rIns="0" bIns="0" rtlCol="0" anchor="t"/>
          <a:lstStyle/>
          <a:p>
            <a:pPr indent="0" marL="0">
              <a:buNone/>
            </a:pPr>
            <a:r>
              <a:rPr lang="en-US" sz="1200" dirty="0">
                <a:solidFill>
                  <a:schemeClr val="tx2"/>
                </a:solidFill>
              </a:rPr>
              <a:t>Encode x, un-encode y, then measure both qubits</a:t>
            </a:r>
            <a:endParaRPr lang="en-US" sz="1200" dirty="0"/>
          </a:p>
        </p:txBody>
      </p:sp>
      <p:sp>
        <p:nvSpPr>
          <p:cNvPr id="14" name="Text 11"/>
          <p:cNvSpPr txBox="1"/>
          <p:nvPr/>
        </p:nvSpPr>
        <p:spPr>
          <a:xfrm>
            <a:off x="5943600" y="1280160"/>
            <a:ext cx="2743200" cy="548640"/>
          </a:xfrm>
          <a:prstGeom prst="rect">
            <a:avLst/>
          </a:prstGeom>
          <a:noFill/>
          <a:ln/>
        </p:spPr>
        <p:txBody>
          <a:bodyPr wrap="square" lIns="0" tIns="0" rIns="0" bIns="0" rtlCol="0" anchor="t"/>
          <a:lstStyle/>
          <a:p>
            <a:pPr indent="0" marL="0">
              <a:buNone/>
            </a:pPr>
            <a:r>
              <a:rPr lang="en-US" sz="2600" b="1" dirty="0">
                <a:solidFill>
                  <a:schemeClr val="accent1"/>
                </a:solidFill>
                <a:latin typeface="Cambria Math" pitchFamily="34" charset="0"/>
                <a:ea typeface="Cambria Math" pitchFamily="34" charset="-122"/>
                <a:cs typeface="Cambria Math" pitchFamily="34" charset="-120"/>
              </a:rPr>
              <a:t>P(00) = k(x, y)</a:t>
            </a:r>
            <a:endParaRPr lang="en-US" sz="2600" dirty="0"/>
          </a:p>
        </p:txBody>
      </p:sp>
      <p:sp>
        <p:nvSpPr>
          <p:cNvPr id="15" name="Text 12"/>
          <p:cNvSpPr txBox="1"/>
          <p:nvPr/>
        </p:nvSpPr>
        <p:spPr>
          <a:xfrm>
            <a:off x="5943600" y="1874520"/>
            <a:ext cx="2743200" cy="685800"/>
          </a:xfrm>
          <a:prstGeom prst="rect">
            <a:avLst/>
          </a:prstGeom>
          <a:noFill/>
          <a:ln/>
        </p:spPr>
        <p:txBody>
          <a:bodyPr wrap="square" lIns="0" tIns="0" rIns="0" bIns="0" rtlCol="0" anchor="t"/>
          <a:lstStyle/>
          <a:p>
            <a:pPr indent="0" marL="0">
              <a:buNone/>
            </a:pPr>
            <a:r>
              <a:rPr lang="en-US" sz="1400" dirty="0">
                <a:solidFill>
                  <a:schemeClr val="tx2"/>
                </a:solidFill>
              </a:rPr>
              <a:t>The share of runs that read 00 is the similarity of the two points.</a:t>
            </a:r>
            <a:endParaRPr lang="en-US" sz="1400" dirty="0"/>
          </a:p>
        </p:txBody>
      </p:sp>
      <p:sp>
        <p:nvSpPr>
          <p:cNvPr id="16" name="Text 13"/>
          <p:cNvSpPr txBox="1"/>
          <p:nvPr/>
        </p:nvSpPr>
        <p:spPr>
          <a:xfrm>
            <a:off x="5943600" y="2697480"/>
            <a:ext cx="1234440" cy="502920"/>
          </a:xfrm>
          <a:prstGeom prst="rect">
            <a:avLst/>
          </a:prstGeom>
          <a:noFill/>
          <a:ln/>
        </p:spPr>
        <p:txBody>
          <a:bodyPr wrap="square" lIns="0" tIns="0" rIns="0" bIns="0" rtlCol="0" anchor="t"/>
          <a:lstStyle/>
          <a:p>
            <a:pPr indent="0" marL="0">
              <a:buNone/>
            </a:pPr>
            <a:r>
              <a:rPr lang="en-US" sz="3000" b="1" dirty="0">
                <a:solidFill>
                  <a:schemeClr val="accent2"/>
                </a:solidFill>
              </a:rPr>
              <a:t>0.95</a:t>
            </a:r>
            <a:endParaRPr lang="en-US" sz="3000" dirty="0"/>
          </a:p>
        </p:txBody>
      </p:sp>
      <p:sp>
        <p:nvSpPr>
          <p:cNvPr id="17" name="Text 14"/>
          <p:cNvSpPr txBox="1"/>
          <p:nvPr/>
        </p:nvSpPr>
        <p:spPr>
          <a:xfrm>
            <a:off x="5943600" y="3200400"/>
            <a:ext cx="1234440" cy="457200"/>
          </a:xfrm>
          <a:prstGeom prst="rect">
            <a:avLst/>
          </a:prstGeom>
          <a:noFill/>
          <a:ln/>
        </p:spPr>
        <p:txBody>
          <a:bodyPr wrap="square" lIns="0" tIns="0" rIns="0" bIns="0" rtlCol="0" anchor="t"/>
          <a:lstStyle/>
          <a:p>
            <a:pPr indent="0" marL="0">
              <a:buNone/>
            </a:pPr>
            <a:r>
              <a:rPr lang="en-US" sz="1100" dirty="0">
                <a:solidFill>
                  <a:schemeClr val="tx2"/>
                </a:solidFill>
              </a:rPr>
              <a:t>two points on the inner ring</a:t>
            </a:r>
            <a:endParaRPr lang="en-US" sz="1100" dirty="0"/>
          </a:p>
        </p:txBody>
      </p:sp>
      <p:sp>
        <p:nvSpPr>
          <p:cNvPr id="18" name="Text 15"/>
          <p:cNvSpPr txBox="1"/>
          <p:nvPr/>
        </p:nvSpPr>
        <p:spPr>
          <a:xfrm>
            <a:off x="7406640" y="2697480"/>
            <a:ext cx="1280160" cy="502920"/>
          </a:xfrm>
          <a:prstGeom prst="rect">
            <a:avLst/>
          </a:prstGeom>
          <a:noFill/>
          <a:ln/>
        </p:spPr>
        <p:txBody>
          <a:bodyPr wrap="square" lIns="0" tIns="0" rIns="0" bIns="0" rtlCol="0" anchor="t"/>
          <a:lstStyle/>
          <a:p>
            <a:pPr indent="0" marL="0">
              <a:buNone/>
            </a:pPr>
            <a:r>
              <a:rPr lang="en-US" sz="3000" b="1" dirty="0">
                <a:solidFill>
                  <a:schemeClr val="accent3"/>
                </a:solidFill>
              </a:rPr>
              <a:t>0.22</a:t>
            </a:r>
            <a:endParaRPr lang="en-US" sz="3000" dirty="0"/>
          </a:p>
        </p:txBody>
      </p:sp>
      <p:sp>
        <p:nvSpPr>
          <p:cNvPr id="19" name="Text 16"/>
          <p:cNvSpPr txBox="1"/>
          <p:nvPr/>
        </p:nvSpPr>
        <p:spPr>
          <a:xfrm>
            <a:off x="7406640" y="3200400"/>
            <a:ext cx="1280160" cy="457200"/>
          </a:xfrm>
          <a:prstGeom prst="rect">
            <a:avLst/>
          </a:prstGeom>
          <a:noFill/>
          <a:ln/>
        </p:spPr>
        <p:txBody>
          <a:bodyPr wrap="square" lIns="0" tIns="0" rIns="0" bIns="0" rtlCol="0" anchor="t"/>
          <a:lstStyle/>
          <a:p>
            <a:pPr indent="0" marL="0">
              <a:buNone/>
            </a:pPr>
            <a:r>
              <a:rPr lang="en-US" sz="1100" dirty="0">
                <a:solidFill>
                  <a:schemeClr val="tx2"/>
                </a:solidFill>
              </a:rPr>
              <a:t>one inner, one outer point</a:t>
            </a:r>
            <a:endParaRPr lang="en-US" sz="1100" dirty="0"/>
          </a:p>
        </p:txBody>
      </p:sp>
      <p:sp>
        <p:nvSpPr>
          <p:cNvPr id="20" name="Text 17"/>
          <p:cNvSpPr txBox="1"/>
          <p:nvPr/>
        </p:nvSpPr>
        <p:spPr>
          <a:xfrm>
            <a:off x="457200" y="3840480"/>
            <a:ext cx="8229600" cy="640080"/>
          </a:xfrm>
          <a:prstGeom prst="rect">
            <a:avLst/>
          </a:prstGeom>
          <a:noFill/>
          <a:ln/>
        </p:spPr>
        <p:txBody>
          <a:bodyPr wrap="square" lIns="0" tIns="0" rIns="0" bIns="0" rtlCol="0" anchor="t"/>
          <a:lstStyle/>
          <a:p>
            <a:pPr indent="0" marL="0">
              <a:buNone/>
            </a:pPr>
            <a:r>
              <a:rPr lang="en-US" sz="1400" dirty="0">
                <a:solidFill>
                  <a:schemeClr val="tx2"/>
                </a:solidFill>
              </a:rPr>
              <a:t>The same point twice always gives 1. The two values above are from the first training points of each ring.</a:t>
            </a:r>
            <a:endParaRPr lang="en-US" sz="14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lIns="0" tIns="0" rIns="0" bIns="0" rtlCol="0" anchor="ctr"/>
          <a:lstStyle/>
          <a:p>
            <a:pPr algn="l" indent="0" marL="0">
              <a:buNone/>
            </a:pPr>
            <a:r>
              <a:rPr lang="en-US" sz="3200" b="1" dirty="0">
                <a:solidFill>
                  <a:schemeClr val="tx1"/>
                </a:solidFill>
              </a:rPr>
              <a:t>Training the classifier</a:t>
            </a:r>
            <a:endParaRPr lang="en-US" sz="3200" dirty="0"/>
          </a:p>
        </p:txBody>
      </p:sp>
      <p:pic>
        <p:nvPicPr>
          <p:cNvPr id="4" name="Kernel matrix of the 80 training points" descr="Kernel matrix of the 80 training points">    </p:cNvPr>
          <p:cNvPicPr>
            <a:picLocks noChangeAspect="1"/>
          </p:cNvPicPr>
          <p:nvPr/>
        </p:nvPicPr>
        <p:blipFill>
          <a:blip r:embed="rId1"/>
          <a:stretch>
            <a:fillRect/>
          </a:stretch>
        </p:blipFill>
        <p:spPr>
          <a:xfrm>
            <a:off x="457200" y="1234440"/>
            <a:ext cx="3017520" cy="3017520"/>
          </a:xfrm>
          <a:prstGeom prst="rect">
            <a:avLst/>
          </a:prstGeom>
        </p:spPr>
      </p:pic>
      <p:sp>
        <p:nvSpPr>
          <p:cNvPr id="5" name="Text 1"/>
          <p:cNvSpPr txBox="1"/>
          <p:nvPr/>
        </p:nvSpPr>
        <p:spPr>
          <a:xfrm>
            <a:off x="457200" y="4315968"/>
            <a:ext cx="3017520" cy="228600"/>
          </a:xfrm>
          <a:prstGeom prst="rect">
            <a:avLst/>
          </a:prstGeom>
          <a:noFill/>
          <a:ln/>
        </p:spPr>
        <p:txBody>
          <a:bodyPr wrap="square" lIns="0" tIns="0" rIns="0" bIns="0" rtlCol="0" anchor="t"/>
          <a:lstStyle/>
          <a:p>
            <a:pPr indent="0" marL="0">
              <a:buNone/>
            </a:pPr>
            <a:r>
              <a:rPr lang="en-US" sz="1100" dirty="0">
                <a:solidFill>
                  <a:schemeClr val="tx2"/>
                </a:solidFill>
              </a:rPr>
              <a:t>Points sorted by ring. Darker = more similar.</a:t>
            </a:r>
            <a:endParaRPr lang="en-US" sz="1100" dirty="0"/>
          </a:p>
        </p:txBody>
      </p:sp>
      <p:sp>
        <p:nvSpPr>
          <p:cNvPr id="6" name="Text 2"/>
          <p:cNvSpPr txBox="1"/>
          <p:nvPr/>
        </p:nvSpPr>
        <p:spPr>
          <a:xfrm>
            <a:off x="4114800" y="1280160"/>
            <a:ext cx="1737360" cy="685800"/>
          </a:xfrm>
          <a:prstGeom prst="rect">
            <a:avLst/>
          </a:prstGeom>
          <a:noFill/>
          <a:ln/>
        </p:spPr>
        <p:txBody>
          <a:bodyPr wrap="square" lIns="0" tIns="0" rIns="0" bIns="0" rtlCol="0" anchor="t"/>
          <a:lstStyle/>
          <a:p>
            <a:pPr indent="0" marL="0">
              <a:buNone/>
            </a:pPr>
            <a:r>
              <a:rPr lang="en-US" sz="4000" b="1" dirty="0">
                <a:solidFill>
                  <a:schemeClr val="accent2"/>
                </a:solidFill>
              </a:rPr>
              <a:t>80</a:t>
            </a:r>
            <a:endParaRPr lang="en-US" sz="4000" dirty="0"/>
          </a:p>
        </p:txBody>
      </p:sp>
      <p:sp>
        <p:nvSpPr>
          <p:cNvPr id="7" name="Text 3"/>
          <p:cNvSpPr txBox="1"/>
          <p:nvPr/>
        </p:nvSpPr>
        <p:spPr>
          <a:xfrm>
            <a:off x="4114800" y="1965960"/>
            <a:ext cx="1371600" cy="457200"/>
          </a:xfrm>
          <a:prstGeom prst="rect">
            <a:avLst/>
          </a:prstGeom>
          <a:noFill/>
          <a:ln/>
        </p:spPr>
        <p:txBody>
          <a:bodyPr wrap="square" lIns="0" tIns="0" rIns="0" bIns="0" rtlCol="0" anchor="t"/>
          <a:lstStyle/>
          <a:p>
            <a:pPr indent="0" marL="0">
              <a:buNone/>
            </a:pPr>
            <a:r>
              <a:rPr lang="en-US" sz="1200" dirty="0">
                <a:solidFill>
                  <a:schemeClr val="tx2"/>
                </a:solidFill>
              </a:rPr>
              <a:t>training points</a:t>
            </a:r>
            <a:endParaRPr lang="en-US" sz="1200" dirty="0"/>
          </a:p>
        </p:txBody>
      </p:sp>
      <p:sp>
        <p:nvSpPr>
          <p:cNvPr id="8" name="Text 4"/>
          <p:cNvSpPr txBox="1"/>
          <p:nvPr/>
        </p:nvSpPr>
        <p:spPr>
          <a:xfrm>
            <a:off x="5486400" y="1280160"/>
            <a:ext cx="1737360" cy="685800"/>
          </a:xfrm>
          <a:prstGeom prst="rect">
            <a:avLst/>
          </a:prstGeom>
          <a:noFill/>
          <a:ln/>
        </p:spPr>
        <p:txBody>
          <a:bodyPr wrap="square" lIns="0" tIns="0" rIns="0" bIns="0" rtlCol="0" anchor="t"/>
          <a:lstStyle/>
          <a:p>
            <a:pPr indent="0" marL="0">
              <a:buNone/>
            </a:pPr>
            <a:r>
              <a:rPr lang="en-US" sz="4000" b="1" dirty="0">
                <a:solidFill>
                  <a:schemeClr val="accent1"/>
                </a:solidFill>
              </a:rPr>
              <a:t>3,160</a:t>
            </a:r>
            <a:endParaRPr lang="en-US" sz="4000" dirty="0"/>
          </a:p>
        </p:txBody>
      </p:sp>
      <p:sp>
        <p:nvSpPr>
          <p:cNvPr id="9" name="Text 5"/>
          <p:cNvSpPr txBox="1"/>
          <p:nvPr/>
        </p:nvSpPr>
        <p:spPr>
          <a:xfrm>
            <a:off x="5486400" y="1965960"/>
            <a:ext cx="1371600" cy="457200"/>
          </a:xfrm>
          <a:prstGeom prst="rect">
            <a:avLst/>
          </a:prstGeom>
          <a:noFill/>
          <a:ln/>
        </p:spPr>
        <p:txBody>
          <a:bodyPr wrap="square" lIns="0" tIns="0" rIns="0" bIns="0" rtlCol="0" anchor="t"/>
          <a:lstStyle/>
          <a:p>
            <a:pPr indent="0" marL="0">
              <a:buNone/>
            </a:pPr>
            <a:r>
              <a:rPr lang="en-US" sz="1200" dirty="0">
                <a:solidFill>
                  <a:schemeClr val="tx2"/>
                </a:solidFill>
              </a:rPr>
              <a:t>pairs, one circuit each</a:t>
            </a:r>
            <a:endParaRPr lang="en-US" sz="1200" dirty="0"/>
          </a:p>
        </p:txBody>
      </p:sp>
      <p:sp>
        <p:nvSpPr>
          <p:cNvPr id="10" name="Text 6"/>
          <p:cNvSpPr txBox="1"/>
          <p:nvPr/>
        </p:nvSpPr>
        <p:spPr>
          <a:xfrm>
            <a:off x="7406640" y="1280160"/>
            <a:ext cx="1737360" cy="685800"/>
          </a:xfrm>
          <a:prstGeom prst="rect">
            <a:avLst/>
          </a:prstGeom>
          <a:noFill/>
          <a:ln/>
        </p:spPr>
        <p:txBody>
          <a:bodyPr wrap="square" lIns="0" tIns="0" rIns="0" bIns="0" rtlCol="0" anchor="t"/>
          <a:lstStyle/>
          <a:p>
            <a:pPr indent="0" marL="0">
              <a:buNone/>
            </a:pPr>
            <a:r>
              <a:rPr lang="en-US" sz="4000" b="1" dirty="0">
                <a:solidFill>
                  <a:schemeClr val="accent3"/>
                </a:solidFill>
              </a:rPr>
              <a:t>42</a:t>
            </a:r>
            <a:endParaRPr lang="en-US" sz="4000" dirty="0"/>
          </a:p>
        </p:txBody>
      </p:sp>
      <p:sp>
        <p:nvSpPr>
          <p:cNvPr id="11" name="Text 7"/>
          <p:cNvSpPr txBox="1"/>
          <p:nvPr/>
        </p:nvSpPr>
        <p:spPr>
          <a:xfrm>
            <a:off x="7406640" y="1965960"/>
            <a:ext cx="1371600" cy="457200"/>
          </a:xfrm>
          <a:prstGeom prst="rect">
            <a:avLst/>
          </a:prstGeom>
          <a:noFill/>
          <a:ln/>
        </p:spPr>
        <p:txBody>
          <a:bodyPr wrap="square" lIns="0" tIns="0" rIns="0" bIns="0" rtlCol="0" anchor="t"/>
          <a:lstStyle/>
          <a:p>
            <a:pPr indent="0" marL="0">
              <a:buNone/>
            </a:pPr>
            <a:r>
              <a:rPr lang="en-US" sz="1200" dirty="0">
                <a:solidFill>
                  <a:schemeClr val="tx2"/>
                </a:solidFill>
              </a:rPr>
              <a:t>support vectors kept</a:t>
            </a:r>
            <a:endParaRPr lang="en-US" sz="1200" dirty="0"/>
          </a:p>
        </p:txBody>
      </p:sp>
      <p:sp>
        <p:nvSpPr>
          <p:cNvPr id="12" name="Text 8"/>
          <p:cNvSpPr txBox="1"/>
          <p:nvPr/>
        </p:nvSpPr>
        <p:spPr>
          <a:xfrm>
            <a:off x="4114800" y="2606040"/>
            <a:ext cx="4572000" cy="1828800"/>
          </a:xfrm>
          <a:prstGeom prst="rect">
            <a:avLst/>
          </a:prstGeom>
          <a:noFill/>
          <a:ln/>
        </p:spPr>
        <p:txBody>
          <a:bodyPr wrap="square" lIns="0" tIns="0" rIns="0" bIns="0" rtlCol="0" anchor="t"/>
          <a:lstStyle/>
          <a:p>
            <a:pPr indent="0" marL="0">
              <a:buNone/>
            </a:pPr>
            <a:r>
              <a:rPr lang="en-US" sz="1400" b="1" dirty="0">
                <a:solidFill>
                  <a:schemeClr val="tx1"/>
                </a:solidFill>
              </a:rPr>
              <a:t>The quantum circuit fills the matrix.</a:t>
            </a:r>
            <a:endParaRPr lang="en-US" sz="1400" dirty="0"/>
          </a:p>
          <a:p>
            <a:pPr indent="0" marL="0">
              <a:buNone/>
            </a:pPr>
            <a:r>
              <a:rPr lang="en-US" sz="1400" dirty="0">
                <a:solidFill>
                  <a:schemeClr val="tx2"/>
                </a:solidFill>
              </a:rPr>
              <a:t>A classical solver then picks the points that sit near the boundary and weights them. Nothing about the solver is quantum.</a:t>
            </a:r>
            <a:endParaRPr lang="en-US" sz="1400" dirty="0"/>
          </a:p>
          <a:p>
            <a:pPr indent="0" marL="0">
              <a:buNone/>
            </a:pPr>
            <a:r>
              <a:rPr lang="en-US" sz="800" dirty="0">
                <a:solidFill>
                  <a:schemeClr val="tx1"/>
                </a:solidFill>
              </a:rPr>
              <a:t> </a:t>
            </a:r>
            <a:endParaRPr lang="en-US" sz="1400" dirty="0"/>
          </a:p>
          <a:p>
            <a:pPr indent="0" marL="0">
              <a:buNone/>
            </a:pPr>
            <a:r>
              <a:rPr lang="en-US" sz="1400" b="1" dirty="0">
                <a:solidFill>
                  <a:schemeClr val="tx1"/>
                </a:solidFill>
              </a:rPr>
              <a:t>To classify a new point</a:t>
            </a:r>
            <a:endParaRPr lang="en-US" sz="1400" dirty="0"/>
          </a:p>
          <a:p>
            <a:pPr indent="0" marL="0">
              <a:buNone/>
            </a:pPr>
            <a:r>
              <a:rPr lang="en-US" sz="1400" dirty="0">
                <a:solidFill>
                  <a:schemeClr val="tx2"/>
                </a:solidFill>
              </a:rPr>
              <a:t>run the circuit against each support vector and add up the weighted similarities.</a:t>
            </a:r>
            <a:endParaRPr lang="en-US" sz="14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lIns="0" tIns="0" rIns="0" bIns="0" rtlCol="0" anchor="ctr"/>
          <a:lstStyle/>
          <a:p>
            <a:pPr algn="l" indent="0" marL="0">
              <a:buNone/>
            </a:pPr>
            <a:r>
              <a:rPr lang="en-US" sz="3200" b="1" dirty="0">
                <a:solidFill>
                  <a:schemeClr val="tx1"/>
                </a:solidFill>
              </a:rPr>
              <a:t>Result on 40 unseen points</a:t>
            </a:r>
            <a:endParaRPr lang="en-US" sz="3200" dirty="0"/>
          </a:p>
        </p:txBody>
      </p:sp>
      <p:graphicFrame>
        <p:nvGraphicFramePr>
          <p:cNvPr id="4" name="Test accuracy chart" descr="Bar chart of test accuracy for four kernels"/>
          <p:cNvGraphicFramePr/>
          <p:nvPr/>
        </p:nvGraphicFramePr>
        <p:xfrm>
          <a:off x="457200" y="1188720"/>
          <a:ext cx="4937760" cy="3200400"/>
        </p:xfrm>
        <a:graphic xmlns:a="http://schemas.openxmlformats.org/drawingml/2006/main">
          <a:graphicData uri="http://schemas.openxmlformats.org/drawingml/2006/chart">
            <c:chart xmlns:c="http://schemas.openxmlformats.org/drawingml/2006/chart" r:id="rId1"/>
          </a:graphicData>
        </a:graphic>
      </p:graphicFrame>
      <p:pic>
        <p:nvPicPr>
          <p:cNvPr id="5" name="Quantum kernel regions with the 40 test points" descr="Quantum kernel regions with the 40 test points">    </p:cNvPr>
          <p:cNvPicPr>
            <a:picLocks noChangeAspect="1"/>
          </p:cNvPicPr>
          <p:nvPr/>
        </p:nvPicPr>
        <p:blipFill>
          <a:blip r:embed="rId2"/>
          <a:stretch>
            <a:fillRect/>
          </a:stretch>
        </p:blipFill>
        <p:spPr>
          <a:xfrm>
            <a:off x="5852160" y="1234440"/>
            <a:ext cx="2834640" cy="2834640"/>
          </a:xfrm>
          <a:prstGeom prst="rect">
            <a:avLst/>
          </a:prstGeom>
        </p:spPr>
      </p:pic>
      <p:sp>
        <p:nvSpPr>
          <p:cNvPr id="6" name="Text 1"/>
          <p:cNvSpPr txBox="1"/>
          <p:nvPr/>
        </p:nvSpPr>
        <p:spPr>
          <a:xfrm>
            <a:off x="5852160" y="4114800"/>
            <a:ext cx="2834640" cy="457200"/>
          </a:xfrm>
          <a:prstGeom prst="rect">
            <a:avLst/>
          </a:prstGeom>
          <a:noFill/>
          <a:ln/>
        </p:spPr>
        <p:txBody>
          <a:bodyPr wrap="square" lIns="0" tIns="0" rIns="0" bIns="0" rtlCol="0" anchor="t"/>
          <a:lstStyle/>
          <a:p>
            <a:pPr indent="0" marL="0">
              <a:buNone/>
            </a:pPr>
            <a:r>
              <a:rPr lang="en-US" sz="1200" dirty="0">
                <a:solidFill>
                  <a:schemeClr val="tx2"/>
                </a:solidFill>
              </a:rPr>
              <a:t>Quantum kernel, 2 layers: 39 of 40 test points correct</a:t>
            </a:r>
            <a:endParaRPr lang="en-US" sz="12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lIns="0" tIns="0" rIns="0" bIns="0" rtlCol="0" anchor="ctr"/>
          <a:lstStyle/>
          <a:p>
            <a:pPr algn="l" indent="0" marL="0">
              <a:buNone/>
            </a:pPr>
            <a:r>
              <a:rPr lang="en-US" sz="3200" b="1" dirty="0">
                <a:solidFill>
                  <a:schemeClr val="tx1"/>
                </a:solidFill>
              </a:rPr>
              <a:t>What this example does not show</a:t>
            </a:r>
            <a:endParaRPr lang="en-US" sz="3200" dirty="0"/>
          </a:p>
        </p:txBody>
      </p:sp>
      <p:sp>
        <p:nvSpPr>
          <p:cNvPr id="4" name="Limit 1"/>
          <p:cNvSpPr/>
          <p:nvPr/>
        </p:nvSpPr>
        <p:spPr>
          <a:xfrm>
            <a:off x="457200" y="1325880"/>
            <a:ext cx="2560320" cy="2194560"/>
          </a:xfrm>
          <a:prstGeom prst="roundRect">
            <a:avLst>
              <a:gd name="adj" fmla="val 3333"/>
            </a:avLst>
          </a:prstGeom>
          <a:solidFill>
            <a:schemeClr val="bg2"/>
          </a:solidFill>
          <a:ln/>
        </p:spPr>
      </p:sp>
      <p:sp>
        <p:nvSpPr>
          <p:cNvPr id="5" name="Number 1"/>
          <p:cNvSpPr/>
          <p:nvPr/>
        </p:nvSpPr>
        <p:spPr>
          <a:xfrm>
            <a:off x="685800" y="1554480"/>
            <a:ext cx="384048" cy="384048"/>
          </a:xfrm>
          <a:prstGeom prst="ellipse">
            <a:avLst/>
          </a:prstGeom>
          <a:solidFill>
            <a:schemeClr val="accent4"/>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6" name="Text 3"/>
          <p:cNvSpPr txBox="1"/>
          <p:nvPr/>
        </p:nvSpPr>
        <p:spPr>
          <a:xfrm>
            <a:off x="685800" y="2057400"/>
            <a:ext cx="2103120" cy="320040"/>
          </a:xfrm>
          <a:prstGeom prst="rect">
            <a:avLst/>
          </a:prstGeom>
          <a:noFill/>
          <a:ln/>
        </p:spPr>
        <p:txBody>
          <a:bodyPr wrap="square" lIns="0" tIns="0" rIns="0" bIns="0" rtlCol="0" anchor="t"/>
          <a:lstStyle/>
          <a:p>
            <a:pPr indent="0" marL="0">
              <a:buNone/>
            </a:pPr>
            <a:r>
              <a:rPr lang="en-US" sz="1600" b="1" dirty="0">
                <a:solidFill>
                  <a:schemeClr val="tx1"/>
                </a:solidFill>
              </a:rPr>
              <a:t>No quantum advantage</a:t>
            </a:r>
            <a:endParaRPr lang="en-US" sz="1600" dirty="0"/>
          </a:p>
        </p:txBody>
      </p:sp>
      <p:sp>
        <p:nvSpPr>
          <p:cNvPr id="7" name="Text 4"/>
          <p:cNvSpPr txBox="1"/>
          <p:nvPr/>
        </p:nvSpPr>
        <p:spPr>
          <a:xfrm>
            <a:off x="685800" y="2395728"/>
            <a:ext cx="2103120" cy="1005840"/>
          </a:xfrm>
          <a:prstGeom prst="rect">
            <a:avLst/>
          </a:prstGeom>
          <a:noFill/>
          <a:ln/>
        </p:spPr>
        <p:txBody>
          <a:bodyPr wrap="square" lIns="0" tIns="0" rIns="0" bIns="0" rtlCol="0" anchor="t"/>
          <a:lstStyle/>
          <a:p>
            <a:pPr indent="0" marL="0">
              <a:buNone/>
            </a:pPr>
            <a:r>
              <a:rPr lang="en-US" sz="1300" dirty="0">
                <a:solidFill>
                  <a:schemeClr val="tx2"/>
                </a:solidFill>
              </a:rPr>
              <a:t>A classical RBF kernel scores 100% on the same points. Two qubits are easy to simulate on any laptop.</a:t>
            </a:r>
            <a:endParaRPr lang="en-US" sz="1300" dirty="0"/>
          </a:p>
        </p:txBody>
      </p:sp>
      <p:sp>
        <p:nvSpPr>
          <p:cNvPr id="8" name="Limit 2"/>
          <p:cNvSpPr/>
          <p:nvPr/>
        </p:nvSpPr>
        <p:spPr>
          <a:xfrm>
            <a:off x="3291840" y="1325880"/>
            <a:ext cx="2560320" cy="2194560"/>
          </a:xfrm>
          <a:prstGeom prst="roundRect">
            <a:avLst>
              <a:gd name="adj" fmla="val 3333"/>
            </a:avLst>
          </a:prstGeom>
          <a:solidFill>
            <a:schemeClr val="bg2"/>
          </a:solidFill>
          <a:ln/>
        </p:spPr>
      </p:sp>
      <p:sp>
        <p:nvSpPr>
          <p:cNvPr id="9" name="Number 2"/>
          <p:cNvSpPr/>
          <p:nvPr/>
        </p:nvSpPr>
        <p:spPr>
          <a:xfrm>
            <a:off x="3520440" y="1554480"/>
            <a:ext cx="384048" cy="384048"/>
          </a:xfrm>
          <a:prstGeom prst="ellipse">
            <a:avLst/>
          </a:prstGeom>
          <a:solidFill>
            <a:schemeClr val="accent3"/>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3520440" y="2057400"/>
            <a:ext cx="2103120" cy="320040"/>
          </a:xfrm>
          <a:prstGeom prst="rect">
            <a:avLst/>
          </a:prstGeom>
          <a:noFill/>
          <a:ln/>
        </p:spPr>
        <p:txBody>
          <a:bodyPr wrap="square" lIns="0" tIns="0" rIns="0" bIns="0" rtlCol="0" anchor="t"/>
          <a:lstStyle/>
          <a:p>
            <a:pPr indent="0" marL="0">
              <a:buNone/>
            </a:pPr>
            <a:r>
              <a:rPr lang="en-US" sz="1600" b="1" dirty="0">
                <a:solidFill>
                  <a:schemeClr val="tx1"/>
                </a:solidFill>
              </a:rPr>
              <a:t>An ideal simulation</a:t>
            </a:r>
            <a:endParaRPr lang="en-US" sz="1600" dirty="0"/>
          </a:p>
        </p:txBody>
      </p:sp>
      <p:sp>
        <p:nvSpPr>
          <p:cNvPr id="11" name="Text 8"/>
          <p:cNvSpPr txBox="1"/>
          <p:nvPr/>
        </p:nvSpPr>
        <p:spPr>
          <a:xfrm>
            <a:off x="3520440" y="2395728"/>
            <a:ext cx="2103120" cy="1005840"/>
          </a:xfrm>
          <a:prstGeom prst="rect">
            <a:avLst/>
          </a:prstGeom>
          <a:noFill/>
          <a:ln/>
        </p:spPr>
        <p:txBody>
          <a:bodyPr wrap="square" lIns="0" tIns="0" rIns="0" bIns="0" rtlCol="0" anchor="t"/>
          <a:lstStyle/>
          <a:p>
            <a:pPr indent="0" marL="0">
              <a:buNone/>
            </a:pPr>
            <a:r>
              <a:rPr lang="en-US" sz="1300" dirty="0">
                <a:solidFill>
                  <a:schemeClr val="tx2"/>
                </a:solidFill>
              </a:rPr>
              <a:t>These numbers are exact. Real hardware estimates each kernel value from repeated runs and adds noise.</a:t>
            </a:r>
            <a:endParaRPr lang="en-US" sz="1300" dirty="0"/>
          </a:p>
        </p:txBody>
      </p:sp>
      <p:sp>
        <p:nvSpPr>
          <p:cNvPr id="12" name="Limit 3"/>
          <p:cNvSpPr/>
          <p:nvPr/>
        </p:nvSpPr>
        <p:spPr>
          <a:xfrm>
            <a:off x="6126480" y="1325880"/>
            <a:ext cx="2560320" cy="2194560"/>
          </a:xfrm>
          <a:prstGeom prst="roundRect">
            <a:avLst>
              <a:gd name="adj" fmla="val 3333"/>
            </a:avLst>
          </a:prstGeom>
          <a:solidFill>
            <a:schemeClr val="bg2"/>
          </a:solidFill>
          <a:ln/>
        </p:spPr>
      </p:sp>
      <p:sp>
        <p:nvSpPr>
          <p:cNvPr id="13" name="Number 3"/>
          <p:cNvSpPr/>
          <p:nvPr/>
        </p:nvSpPr>
        <p:spPr>
          <a:xfrm>
            <a:off x="6355080" y="1554480"/>
            <a:ext cx="384048" cy="384048"/>
          </a:xfrm>
          <a:prstGeom prst="ellipse">
            <a:avLst/>
          </a:prstGeom>
          <a:solidFill>
            <a:schemeClr val="accent2"/>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4" name="Text 11"/>
          <p:cNvSpPr txBox="1"/>
          <p:nvPr/>
        </p:nvSpPr>
        <p:spPr>
          <a:xfrm>
            <a:off x="6355080" y="2057400"/>
            <a:ext cx="2103120" cy="320040"/>
          </a:xfrm>
          <a:prstGeom prst="rect">
            <a:avLst/>
          </a:prstGeom>
          <a:noFill/>
          <a:ln/>
        </p:spPr>
        <p:txBody>
          <a:bodyPr wrap="square" lIns="0" tIns="0" rIns="0" bIns="0" rtlCol="0" anchor="t"/>
          <a:lstStyle/>
          <a:p>
            <a:pPr indent="0" marL="0">
              <a:buNone/>
            </a:pPr>
            <a:r>
              <a:rPr lang="en-US" sz="1600" b="1" dirty="0">
                <a:solidFill>
                  <a:schemeClr val="tx1"/>
                </a:solidFill>
              </a:rPr>
              <a:t>Cost grows with pairs</a:t>
            </a:r>
            <a:endParaRPr lang="en-US" sz="1600" dirty="0"/>
          </a:p>
        </p:txBody>
      </p:sp>
      <p:sp>
        <p:nvSpPr>
          <p:cNvPr id="15" name="Text 12"/>
          <p:cNvSpPr txBox="1"/>
          <p:nvPr/>
        </p:nvSpPr>
        <p:spPr>
          <a:xfrm>
            <a:off x="6355080" y="2395728"/>
            <a:ext cx="2103120" cy="1005840"/>
          </a:xfrm>
          <a:prstGeom prst="rect">
            <a:avLst/>
          </a:prstGeom>
          <a:noFill/>
          <a:ln/>
        </p:spPr>
        <p:txBody>
          <a:bodyPr wrap="square" lIns="0" tIns="0" rIns="0" bIns="0" rtlCol="0" anchor="t"/>
          <a:lstStyle/>
          <a:p>
            <a:pPr indent="0" marL="0">
              <a:buNone/>
            </a:pPr>
            <a:r>
              <a:rPr lang="en-US" sz="1300" dirty="0">
                <a:solidFill>
                  <a:schemeClr val="tx2"/>
                </a:solidFill>
              </a:rPr>
              <a:t>n training points need n(n−1)/2 circuits. Large datasets get expensive quickly.</a:t>
            </a:r>
            <a:endParaRPr lang="en-US" sz="1300" dirty="0"/>
          </a:p>
        </p:txBody>
      </p:sp>
      <p:sp>
        <p:nvSpPr>
          <p:cNvPr id="16" name="Text 13"/>
          <p:cNvSpPr txBox="1"/>
          <p:nvPr/>
        </p:nvSpPr>
        <p:spPr>
          <a:xfrm>
            <a:off x="457200" y="3749040"/>
            <a:ext cx="8229600" cy="731520"/>
          </a:xfrm>
          <a:prstGeom prst="rect">
            <a:avLst/>
          </a:prstGeom>
          <a:noFill/>
          <a:ln/>
        </p:spPr>
        <p:txBody>
          <a:bodyPr wrap="square" lIns="0" tIns="0" rIns="0" bIns="0" rtlCol="0" anchor="t"/>
          <a:lstStyle/>
          <a:p>
            <a:pPr indent="0" marL="0">
              <a:buNone/>
            </a:pPr>
            <a:r>
              <a:rPr lang="en-US" sz="1400" dirty="0">
                <a:solidFill>
                  <a:schemeClr val="tx1"/>
                </a:solidFill>
              </a:rPr>
              <a:t>Where a benefit is expected: feature maps that are hard to simulate classically and that match the structure of the data. Finding real datasets like that is an open research question.</a:t>
            </a:r>
            <a:endParaRPr lang="en-US" sz="14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320040"/>
            <a:ext cx="8229600" cy="731520"/>
          </a:xfrm>
          <a:prstGeom prst="rect">
            <a:avLst/>
          </a:prstGeom>
          <a:noFill/>
          <a:ln/>
        </p:spPr>
        <p:txBody>
          <a:bodyPr wrap="square" lIns="0" tIns="0" rIns="0" bIns="0" rtlCol="0" anchor="ctr"/>
          <a:lstStyle/>
          <a:p>
            <a:pPr algn="l" indent="0" marL="0">
              <a:buNone/>
            </a:pPr>
            <a:r>
              <a:rPr lang="en-US" sz="3200" b="1" dirty="0">
                <a:solidFill>
                  <a:schemeClr val="bg1"/>
                </a:solidFill>
              </a:rPr>
              <a:t>Takeaways</a:t>
            </a:r>
            <a:endParaRPr lang="en-US" sz="3200" dirty="0"/>
          </a:p>
        </p:txBody>
      </p:sp>
      <p:sp>
        <p:nvSpPr>
          <p:cNvPr id="4" name="Number 1"/>
          <p:cNvSpPr/>
          <p:nvPr/>
        </p:nvSpPr>
        <p:spPr>
          <a:xfrm>
            <a:off x="457200" y="1325880"/>
            <a:ext cx="384048" cy="384048"/>
          </a:xfrm>
          <a:prstGeom prst="ellipse">
            <a:avLst/>
          </a:prstGeom>
          <a:solidFill>
            <a:schemeClr val="accent1"/>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5" name="Text 2"/>
          <p:cNvSpPr txBox="1"/>
          <p:nvPr/>
        </p:nvSpPr>
        <p:spPr>
          <a:xfrm>
            <a:off x="1005840" y="1307592"/>
            <a:ext cx="4206240" cy="292608"/>
          </a:xfrm>
          <a:prstGeom prst="rect">
            <a:avLst/>
          </a:prstGeom>
          <a:noFill/>
          <a:ln/>
        </p:spPr>
        <p:txBody>
          <a:bodyPr wrap="square" lIns="0" tIns="0" rIns="0" bIns="0" rtlCol="0" anchor="t"/>
          <a:lstStyle/>
          <a:p>
            <a:pPr indent="0" marL="0">
              <a:buNone/>
            </a:pPr>
            <a:r>
              <a:rPr lang="en-US" sz="1600" b="1" dirty="0">
                <a:solidFill>
                  <a:schemeClr val="bg1"/>
                </a:solidFill>
              </a:rPr>
              <a:t>A kernel is a similarity measure</a:t>
            </a:r>
            <a:endParaRPr lang="en-US" sz="1600" dirty="0"/>
          </a:p>
        </p:txBody>
      </p:sp>
      <p:sp>
        <p:nvSpPr>
          <p:cNvPr id="6" name="Text 3"/>
          <p:cNvSpPr txBox="1"/>
          <p:nvPr/>
        </p:nvSpPr>
        <p:spPr>
          <a:xfrm>
            <a:off x="1005840" y="1618488"/>
            <a:ext cx="4206240" cy="365760"/>
          </a:xfrm>
          <a:prstGeom prst="rect">
            <a:avLst/>
          </a:prstGeom>
          <a:noFill/>
          <a:ln/>
        </p:spPr>
        <p:txBody>
          <a:bodyPr wrap="square" lIns="0" tIns="0" rIns="0" bIns="0" rtlCol="0" anchor="t"/>
          <a:lstStyle/>
          <a:p>
            <a:pPr indent="0" marL="0">
              <a:buNone/>
            </a:pPr>
            <a:r>
              <a:rPr lang="en-US" sz="1400" dirty="0">
                <a:solidFill>
                  <a:schemeClr val="accent6"/>
                </a:solidFill>
              </a:rPr>
              <a:t>An SVM needs nothing else from the data.</a:t>
            </a:r>
            <a:endParaRPr lang="en-US" sz="1400" dirty="0"/>
          </a:p>
        </p:txBody>
      </p:sp>
      <p:sp>
        <p:nvSpPr>
          <p:cNvPr id="7" name="Number 2"/>
          <p:cNvSpPr/>
          <p:nvPr/>
        </p:nvSpPr>
        <p:spPr>
          <a:xfrm>
            <a:off x="457200" y="2194560"/>
            <a:ext cx="384048" cy="384048"/>
          </a:xfrm>
          <a:prstGeom prst="ellipse">
            <a:avLst/>
          </a:prstGeom>
          <a:solidFill>
            <a:schemeClr val="accent1"/>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8" name="Text 5"/>
          <p:cNvSpPr txBox="1"/>
          <p:nvPr/>
        </p:nvSpPr>
        <p:spPr>
          <a:xfrm>
            <a:off x="1005840" y="2176272"/>
            <a:ext cx="4206240" cy="292608"/>
          </a:xfrm>
          <a:prstGeom prst="rect">
            <a:avLst/>
          </a:prstGeom>
          <a:noFill/>
          <a:ln/>
        </p:spPr>
        <p:txBody>
          <a:bodyPr wrap="square" lIns="0" tIns="0" rIns="0" bIns="0" rtlCol="0" anchor="t"/>
          <a:lstStyle/>
          <a:p>
            <a:pPr indent="0" marL="0">
              <a:buNone/>
            </a:pPr>
            <a:r>
              <a:rPr lang="en-US" sz="1600" b="1" dirty="0">
                <a:solidFill>
                  <a:schemeClr val="bg1"/>
                </a:solidFill>
              </a:rPr>
              <a:t>A quantum circuit can compute one</a:t>
            </a:r>
            <a:endParaRPr lang="en-US" sz="1600" dirty="0"/>
          </a:p>
        </p:txBody>
      </p:sp>
      <p:sp>
        <p:nvSpPr>
          <p:cNvPr id="9" name="Text 6"/>
          <p:cNvSpPr txBox="1"/>
          <p:nvPr/>
        </p:nvSpPr>
        <p:spPr>
          <a:xfrm>
            <a:off x="1005840" y="2487168"/>
            <a:ext cx="4206240" cy="365760"/>
          </a:xfrm>
          <a:prstGeom prst="rect">
            <a:avLst/>
          </a:prstGeom>
          <a:noFill/>
          <a:ln/>
        </p:spPr>
        <p:txBody>
          <a:bodyPr wrap="square" lIns="0" tIns="0" rIns="0" bIns="0" rtlCol="0" anchor="t"/>
          <a:lstStyle/>
          <a:p>
            <a:pPr indent="0" marL="0">
              <a:buNone/>
            </a:pPr>
            <a:r>
              <a:rPr lang="en-US" sz="1400" dirty="0">
                <a:solidFill>
                  <a:schemeClr val="accent6"/>
                </a:solidFill>
              </a:rPr>
              <a:t>Encode two points, measure the overlap, read off k(x, y).</a:t>
            </a:r>
            <a:endParaRPr lang="en-US" sz="1400" dirty="0"/>
          </a:p>
        </p:txBody>
      </p:sp>
      <p:sp>
        <p:nvSpPr>
          <p:cNvPr id="10" name="Number 3"/>
          <p:cNvSpPr/>
          <p:nvPr/>
        </p:nvSpPr>
        <p:spPr>
          <a:xfrm>
            <a:off x="457200" y="3063240"/>
            <a:ext cx="384048" cy="384048"/>
          </a:xfrm>
          <a:prstGeom prst="ellipse">
            <a:avLst/>
          </a:prstGeom>
          <a:solidFill>
            <a:schemeClr val="accent1"/>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1" name="Text 8"/>
          <p:cNvSpPr txBox="1"/>
          <p:nvPr/>
        </p:nvSpPr>
        <p:spPr>
          <a:xfrm>
            <a:off x="1005840" y="3044952"/>
            <a:ext cx="4206240" cy="292608"/>
          </a:xfrm>
          <a:prstGeom prst="rect">
            <a:avLst/>
          </a:prstGeom>
          <a:noFill/>
          <a:ln/>
        </p:spPr>
        <p:txBody>
          <a:bodyPr wrap="square" lIns="0" tIns="0" rIns="0" bIns="0" rtlCol="0" anchor="t"/>
          <a:lstStyle/>
          <a:p>
            <a:pPr indent="0" marL="0">
              <a:buNone/>
            </a:pPr>
            <a:r>
              <a:rPr lang="en-US" sz="1600" b="1" dirty="0">
                <a:solidFill>
                  <a:schemeClr val="bg1"/>
                </a:solidFill>
              </a:rPr>
              <a:t>The rest stays classical</a:t>
            </a:r>
            <a:endParaRPr lang="en-US" sz="1600" dirty="0"/>
          </a:p>
        </p:txBody>
      </p:sp>
      <p:sp>
        <p:nvSpPr>
          <p:cNvPr id="12" name="Text 9"/>
          <p:cNvSpPr txBox="1"/>
          <p:nvPr/>
        </p:nvSpPr>
        <p:spPr>
          <a:xfrm>
            <a:off x="1005840" y="3355848"/>
            <a:ext cx="4206240" cy="365760"/>
          </a:xfrm>
          <a:prstGeom prst="rect">
            <a:avLst/>
          </a:prstGeom>
          <a:noFill/>
          <a:ln/>
        </p:spPr>
        <p:txBody>
          <a:bodyPr wrap="square" lIns="0" tIns="0" rIns="0" bIns="0" rtlCol="0" anchor="t"/>
          <a:lstStyle/>
          <a:p>
            <a:pPr indent="0" marL="0">
              <a:buNone/>
            </a:pPr>
            <a:r>
              <a:rPr lang="en-US" sz="1400" dirty="0">
                <a:solidFill>
                  <a:schemeClr val="accent6"/>
                </a:solidFill>
              </a:rPr>
              <a:t>A shallow, hybrid method that fits today’s small machines.</a:t>
            </a:r>
            <a:endParaRPr lang="en-US" sz="1400" dirty="0"/>
          </a:p>
        </p:txBody>
      </p:sp>
      <p:sp>
        <p:nvSpPr>
          <p:cNvPr id="13" name="Demo card"/>
          <p:cNvSpPr/>
          <p:nvPr/>
        </p:nvSpPr>
        <p:spPr>
          <a:xfrm>
            <a:off x="5669280" y="1280160"/>
            <a:ext cx="3017520" cy="1325880"/>
          </a:xfrm>
          <a:prstGeom prst="roundRect">
            <a:avLst>
              <a:gd name="adj" fmla="val 5517"/>
            </a:avLst>
          </a:prstGeom>
          <a:solidFill>
            <a:schemeClr val="accent5"/>
          </a:solidFill>
          <a:ln/>
        </p:spPr>
      </p:sp>
      <p:sp>
        <p:nvSpPr>
          <p:cNvPr id="14" name="Text 11"/>
          <p:cNvSpPr txBox="1"/>
          <p:nvPr/>
        </p:nvSpPr>
        <p:spPr>
          <a:xfrm>
            <a:off x="5897880" y="1444752"/>
            <a:ext cx="2560320" cy="320040"/>
          </a:xfrm>
          <a:prstGeom prst="rect">
            <a:avLst/>
          </a:prstGeom>
          <a:noFill/>
          <a:ln/>
        </p:spPr>
        <p:txBody>
          <a:bodyPr wrap="square" lIns="0" tIns="0" rIns="0" bIns="0" rtlCol="0" anchor="t"/>
          <a:lstStyle/>
          <a:p>
            <a:pPr indent="0" marL="0">
              <a:buNone/>
            </a:pPr>
            <a:r>
              <a:rPr lang="en-US" sz="1600" b="1" dirty="0">
                <a:solidFill>
                  <a:schemeClr val="bg1"/>
                </a:solidFill>
              </a:rPr>
              <a:t>Try the live demo</a:t>
            </a:r>
            <a:endParaRPr lang="en-US" sz="1600" dirty="0"/>
          </a:p>
        </p:txBody>
      </p:sp>
      <p:sp>
        <p:nvSpPr>
          <p:cNvPr id="15" name="Text 12"/>
          <p:cNvSpPr txBox="1"/>
          <p:nvPr/>
        </p:nvSpPr>
        <p:spPr>
          <a:xfrm>
            <a:off x="5897880" y="1810512"/>
            <a:ext cx="2560320" cy="640080"/>
          </a:xfrm>
          <a:prstGeom prst="rect">
            <a:avLst/>
          </a:prstGeom>
          <a:noFill/>
          <a:ln/>
        </p:spPr>
        <p:txBody>
          <a:bodyPr wrap="square" lIns="0" tIns="0" rIns="0" bIns="0" rtlCol="0" anchor="t"/>
          <a:lstStyle/>
          <a:p>
            <a:pPr indent="0" marL="0">
              <a:buNone/>
            </a:pPr>
            <a:r>
              <a:rPr lang="en-US" sz="1300" u="sng" dirty="0">
                <a:solidFill>
                  <a:schemeClr val="bg1"/>
                </a:solidFill>
                <a:hlinkClick r:id="rId1" invalidUrl="" action="" tgtFrame="" tooltip="" history="1" highlightClick="0" endSnd="0">
                  <a:extLst>
                    <a:ext uri="{A12FA001-AC4F-418D-AE19-62706E023703}">
                      <ahyp:hlinkClr xmlns:ahyp="http://schemas.microsoft.com/office/drawing/2018/hyperlinkcolor" val="tx"/>
                    </a:ext>
                  </a:extLst>
                </a:hlinkClick>
              </a:rPr>
              <a:t>zanyanbu.github.io/</a:t>
            </a:r>
            <a:endParaRPr lang="en-US" sz="1300" dirty="0"/>
          </a:p>
          <a:p>
            <a:pPr indent="0" marL="0">
              <a:buNone/>
            </a:pPr>
            <a:r>
              <a:rPr lang="en-US" sz="1300" u="sng" dirty="0">
                <a:solidFill>
                  <a:schemeClr val="bg1"/>
                </a:solidFill>
                <a:hlinkClick r:id="rId2" invalidUrl="" action="" tgtFrame="" tooltip="" history="1" highlightClick="0" endSnd="0">
                  <a:extLst>
                    <a:ext uri="{A12FA001-AC4F-418D-AE19-62706E023703}">
                      <ahyp:hlinkClr xmlns:ahyp="http://schemas.microsoft.com/office/drawing/2018/hyperlinkcolor" val="tx"/>
                    </a:ext>
                  </a:extLst>
                </a:hlinkClick>
              </a:rPr>
              <a:t>quantum-kernel-classifier</a:t>
            </a:r>
            <a:endParaRPr lang="en-US" sz="1300" dirty="0"/>
          </a:p>
        </p:txBody>
      </p:sp>
      <p:sp>
        <p:nvSpPr>
          <p:cNvPr id="16" name="Text 13"/>
          <p:cNvSpPr txBox="1"/>
          <p:nvPr/>
        </p:nvSpPr>
        <p:spPr>
          <a:xfrm>
            <a:off x="5669280" y="2880360"/>
            <a:ext cx="3017520" cy="1645920"/>
          </a:xfrm>
          <a:prstGeom prst="rect">
            <a:avLst/>
          </a:prstGeom>
          <a:noFill/>
          <a:ln/>
        </p:spPr>
        <p:txBody>
          <a:bodyPr wrap="square" lIns="0" tIns="0" rIns="0" bIns="0" rtlCol="0" anchor="t"/>
          <a:lstStyle/>
          <a:p>
            <a:pPr indent="0" marL="0">
              <a:spcAft>
                <a:spcPts val="400"/>
              </a:spcAft>
              <a:buNone/>
            </a:pPr>
            <a:r>
              <a:rPr lang="en-US" sz="1100" b="1" dirty="0">
                <a:solidFill>
                  <a:schemeClr val="bg1"/>
                </a:solidFill>
              </a:rPr>
              <a:t>References</a:t>
            </a:r>
            <a:endParaRPr lang="en-US" sz="1100" dirty="0"/>
          </a:p>
          <a:p>
            <a:pPr indent="0" marL="0">
              <a:spcAft>
                <a:spcPts val="400"/>
              </a:spcAft>
              <a:buNone/>
            </a:pPr>
            <a:r>
              <a:rPr lang="en-US" sz="1100" dirty="0">
                <a:solidFill>
                  <a:schemeClr val="accent6"/>
                </a:solidFill>
              </a:rPr>
              <a:t>Havlíček et al., “Supervised learning with quantum-enhanced feature spaces”, Nature 567 (2019).</a:t>
            </a:r>
            <a:endParaRPr lang="en-US" sz="1100" dirty="0"/>
          </a:p>
          <a:p>
            <a:pPr indent="0" marL="0">
              <a:spcAft>
                <a:spcPts val="400"/>
              </a:spcAft>
              <a:buNone/>
            </a:pPr>
            <a:r>
              <a:rPr lang="en-US" sz="1100" dirty="0">
                <a:solidFill>
                  <a:schemeClr val="accent6"/>
                </a:solidFill>
              </a:rPr>
              <a:t>Schuld and Killoran, “Quantum machine learning in feature Hilbert spaces”, Phys. Rev. Lett. 122 (2019).</a:t>
            </a:r>
            <a:endParaRPr lang="en-US" sz="11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Quantum Kernel">
  <a:themeElements>
    <a:clrScheme name="Quantum Kernel">
      <a:dk1>
        <a:srgbClr val="14122B"/>
      </a:dk1>
      <a:lt1>
        <a:srgbClr val="FFFFFF"/>
      </a:lt1>
      <a:dk2>
        <a:srgbClr val="4A4763"/>
      </a:dk2>
      <a:lt2>
        <a:srgbClr val="F3F1FB"/>
      </a:lt2>
      <a:accent1>
        <a:srgbClr val="6C4DE6"/>
      </a:accent1>
      <a:accent2>
        <a:srgbClr val="0E9F92"/>
      </a:accent2>
      <a:accent3>
        <a:srgbClr val="E8961E"/>
      </a:accent3>
      <a:accent4>
        <a:srgbClr val="D9457A"/>
      </a:accent4>
      <a:accent5>
        <a:srgbClr val="2B2750"/>
      </a:accent5>
      <a:accent6>
        <a:srgbClr val="B9B4D6"/>
      </a:accent6>
      <a:hlink>
        <a:srgbClr val="6C4DE6"/>
      </a:hlink>
      <a:folHlink>
        <a:srgbClr val="4A4763"/>
      </a:folHlink>
    </a:clrScheme>
    <a:fontScheme name="Quantum Kernel">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Classifying data with a quantum kernel</dc:title>
  <dc:subject>Quantum Machine Learning</dc:subject>
  <dc:creator>V. Anbuchelvan</dc:creator>
  <cp:lastModifiedBy>V. Anbuchelvan</cp:lastModifiedBy>
  <cp:revision>1</cp:revision>
  <dcterms:created xsi:type="dcterms:W3CDTF">2026-10-12T05:58:59Z</dcterms:created>
  <dcterms:modified xsi:type="dcterms:W3CDTF">2026-10-12T05:58:59Z</dcterms:modified>
</cp:coreProperties>
</file>